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589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4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74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9743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51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8587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309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112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295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2470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3536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4B900-A110-406C-A065-D98FF1496B22}" type="datetimeFigureOut">
              <a:rPr lang="fr-FR" smtClean="0"/>
              <a:t>14/08/2023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37D8B-949C-439C-B141-C5E2A450712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049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717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1377" y="263770"/>
            <a:ext cx="4950069" cy="5451230"/>
          </a:xfrm>
          <a:prstGeom prst="rect">
            <a:avLst/>
          </a:prstGeom>
        </p:spPr>
      </p:pic>
      <p:cxnSp>
        <p:nvCxnSpPr>
          <p:cNvPr id="11" name="Connecteur droit avec flèche 10"/>
          <p:cNvCxnSpPr/>
          <p:nvPr/>
        </p:nvCxnSpPr>
        <p:spPr>
          <a:xfrm flipH="1" flipV="1">
            <a:off x="10049608" y="1521069"/>
            <a:ext cx="1433146" cy="28135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 flipV="1">
            <a:off x="10049608" y="2411168"/>
            <a:ext cx="1194288" cy="28135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 flipV="1">
            <a:off x="9810750" y="4269519"/>
            <a:ext cx="1433146" cy="2813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H="1" flipV="1">
            <a:off x="9810750" y="4280387"/>
            <a:ext cx="1433146" cy="28135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1243896" y="1178169"/>
            <a:ext cx="827942" cy="3965331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Zones affectées entre 2022 en  2023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0" y="2463591"/>
            <a:ext cx="574137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>
                <a:solidFill>
                  <a:srgbClr val="00B0F0"/>
                </a:solidFill>
              </a:rPr>
              <a:t>Attaques  des  écoles  en  République Démocratique du Congo </a:t>
            </a:r>
            <a:endParaRPr lang="fr-FR" sz="4400" dirty="0">
              <a:solidFill>
                <a:srgbClr val="00B0F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7262446" y="6120543"/>
            <a:ext cx="4158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B050"/>
                </a:solidFill>
              </a:rPr>
              <a:t>Présenté par : Jonas  Habimana ,</a:t>
            </a:r>
          </a:p>
          <a:p>
            <a:r>
              <a:rPr lang="fr-FR" dirty="0" smtClean="0">
                <a:solidFill>
                  <a:srgbClr val="00B050"/>
                </a:solidFill>
              </a:rPr>
              <a:t>PF INEE , RD Congo</a:t>
            </a:r>
            <a:endParaRPr lang="fr-FR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045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16412" y="1154729"/>
            <a:ext cx="6022379" cy="5632311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ln>
                  <a:solidFill>
                    <a:srgbClr val="FFFF00"/>
                  </a:solidFill>
                </a:ln>
                <a:solidFill>
                  <a:srgbClr val="00B0F0"/>
                </a:solidFill>
              </a:rPr>
              <a:t>Province  de l’ITURI :</a:t>
            </a:r>
            <a:endParaRPr lang="fr-FR" sz="2400" dirty="0">
              <a:ln>
                <a:solidFill>
                  <a:srgbClr val="FFFF00"/>
                </a:solidFill>
              </a:ln>
              <a:solidFill>
                <a:srgbClr val="00B0F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n>
                  <a:solidFill>
                    <a:srgbClr val="FFFF00"/>
                  </a:solidFill>
                </a:ln>
                <a:solidFill>
                  <a:srgbClr val="00B0F0"/>
                </a:solidFill>
              </a:rPr>
              <a:t>15 écoles dont 13 primaires  et sécondaires ont  été attaque par les groupes armés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n>
                  <a:solidFill>
                    <a:srgbClr val="FFFF00"/>
                  </a:solidFill>
                </a:ln>
                <a:solidFill>
                  <a:srgbClr val="00B0F0"/>
                </a:solidFill>
              </a:rPr>
              <a:t>10 écoles  primaires détruites par les causes naturelles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n>
                  <a:solidFill>
                    <a:srgbClr val="FFFF00"/>
                  </a:solidFill>
                </a:ln>
                <a:solidFill>
                  <a:srgbClr val="00B0F0"/>
                </a:solidFill>
              </a:rPr>
              <a:t>2 écoles  secondaires détruites par les causes naturelles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n>
                  <a:solidFill>
                    <a:srgbClr val="FFFF00"/>
                  </a:solidFill>
                </a:ln>
                <a:solidFill>
                  <a:srgbClr val="00B0F0"/>
                </a:solidFill>
              </a:rPr>
              <a:t>9 écoles primaires détruites par les causes non naturelles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n>
                  <a:solidFill>
                    <a:srgbClr val="FFFF00"/>
                  </a:solidFill>
                </a:ln>
                <a:solidFill>
                  <a:srgbClr val="00B0F0"/>
                </a:solidFill>
              </a:rPr>
              <a:t>72 écoles primaires fermées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 smtClean="0">
                <a:ln>
                  <a:solidFill>
                    <a:srgbClr val="FFFF00"/>
                  </a:solidFill>
                </a:ln>
                <a:solidFill>
                  <a:srgbClr val="00B0F0"/>
                </a:solidFill>
              </a:rPr>
              <a:t>17 écoles secondaires fermées</a:t>
            </a:r>
          </a:p>
          <a:p>
            <a:r>
              <a:rPr lang="fr-FR" sz="24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Impacts  sur les enfants :  22 469 filles   et 20561 garçons </a:t>
            </a:r>
          </a:p>
          <a:p>
            <a:r>
              <a:rPr lang="fr-FR" sz="2400" dirty="0" smtClean="0">
                <a:ln>
                  <a:solidFill>
                    <a:srgbClr val="FFFF00"/>
                  </a:solidFill>
                </a:ln>
                <a:solidFill>
                  <a:srgbClr val="FF0000"/>
                </a:solidFill>
              </a:rPr>
              <a:t>Impacts sur les enseignants :  402 femmes  et 824 hommes.</a:t>
            </a:r>
            <a:endParaRPr lang="fr-FR" sz="2400" dirty="0">
              <a:ln>
                <a:solidFill>
                  <a:srgbClr val="FFFF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171700" y="386397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fr-FR" alt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314636" y="930640"/>
            <a:ext cx="5974080" cy="5509200"/>
          </a:xfrm>
          <a:prstGeom prst="rect">
            <a:avLst/>
          </a:prstGeom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sz="2200" b="1" dirty="0" smtClean="0"/>
              <a:t>Province  du Nord  Kivu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 smtClean="0"/>
              <a:t>19 écoles dont 11 primaires  et 8  sécondaires attaquées par les groupes armés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 smtClean="0"/>
              <a:t>7 écoles  dont 5 primaires  et  2  secondaires détruites par les causes naturelles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 smtClean="0"/>
              <a:t>23 écoles dont 15 primaires  et  8 secondaires occupées par les groupes armés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 smtClean="0"/>
              <a:t>20 écoles dont 14 primaires  et 6 secondaires fermées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200" dirty="0" smtClean="0"/>
              <a:t>162 écoles dont  125 primaires  et  37 secondaires utilisées comme abris par les déplacées internes.</a:t>
            </a:r>
          </a:p>
          <a:p>
            <a:r>
              <a:rPr lang="fr-FR" sz="2200" dirty="0" smtClean="0">
                <a:solidFill>
                  <a:srgbClr val="FF0000"/>
                </a:solidFill>
              </a:rPr>
              <a:t>Impacts  sur les enfants :   51340 Filles  et 47607 garçons </a:t>
            </a:r>
          </a:p>
          <a:p>
            <a:r>
              <a:rPr lang="fr-FR" sz="2200" dirty="0" smtClean="0">
                <a:solidFill>
                  <a:srgbClr val="FF0000"/>
                </a:solidFill>
              </a:rPr>
              <a:t>Impacts sur les enseignants :  328  femmes  et 1810  homme.</a:t>
            </a:r>
            <a:endParaRPr lang="fr-FR" sz="2200" dirty="0"/>
          </a:p>
        </p:txBody>
      </p:sp>
      <p:sp>
        <p:nvSpPr>
          <p:cNvPr id="2" name="ZoneTexte 1"/>
          <p:cNvSpPr txBox="1"/>
          <p:nvPr/>
        </p:nvSpPr>
        <p:spPr>
          <a:xfrm>
            <a:off x="87923" y="131885"/>
            <a:ext cx="1135966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dirty="0" smtClean="0"/>
              <a:t>1. Situation des  écoles  attaquées en  RD Congo</a:t>
            </a:r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1373328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0" y="154742"/>
            <a:ext cx="6437376" cy="618630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n w="0"/>
                <a:solidFill>
                  <a:srgbClr val="00B0F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Province du  Sud Kivu  :</a:t>
            </a:r>
          </a:p>
          <a:p>
            <a:endParaRPr lang="fr-FR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 école  primaire   a été attaquée par les groupes armés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3 écoles dont  1 primlaires  et 2  secondaires ont été détruites par les causes naturelles </a:t>
            </a:r>
          </a:p>
          <a:p>
            <a:r>
              <a:rPr lang="fr-FR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Impacts  sur les enfants :  281 filles   et  365  garçons </a:t>
            </a:r>
          </a:p>
          <a:p>
            <a:r>
              <a:rPr lang="fr-FR" sz="36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Impacts sur les enseignants :  8 femmes  et 25 hommes </a:t>
            </a:r>
            <a:endParaRPr lang="fr-FR" sz="3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647688" y="154742"/>
            <a:ext cx="5477256" cy="6186309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Province de TANGANYIKA   :</a:t>
            </a:r>
          </a:p>
          <a:p>
            <a:endParaRPr lang="fr-FR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3 écoles primaires détruite par les causes naturelles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3600" b="1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r>
              <a:rPr lang="fr-FR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Impacts  sur les enfants :  541 filles   et  626 </a:t>
            </a:r>
            <a:r>
              <a:rPr lang="fr-FR" sz="3600" b="1" dirty="0" err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garcons</a:t>
            </a:r>
            <a:r>
              <a:rPr lang="fr-FR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</a:p>
          <a:p>
            <a:r>
              <a:rPr lang="fr-FR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Impacts sur les enseignants :  5 femmes  et 15 hommes</a:t>
            </a:r>
          </a:p>
          <a:p>
            <a:endParaRPr lang="fr-FR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23092" y="6488668"/>
            <a:ext cx="11737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</a:rPr>
              <a:t>Source :  Analyses  sur les attaques aux écoles ,RD Congo, janvier en  Juin  2023 </a:t>
            </a:r>
            <a:endParaRPr lang="fr-F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592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6975"/>
            <a:ext cx="12015216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i="0" dirty="0" smtClean="0">
                <a:solidFill>
                  <a:srgbClr val="500050"/>
                </a:solidFill>
                <a:effectLst/>
                <a:latin typeface="Arial" panose="020B0604020202020204" pitchFamily="34" charset="0"/>
              </a:rPr>
              <a:t>2. Les stratégies de continuités des cours qui ont été mises en place 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rgbClr val="500050"/>
                </a:solidFill>
                <a:latin typeface="Arial" panose="020B0604020202020204" pitchFamily="34" charset="0"/>
              </a:rPr>
              <a:t>Intégration des enfants dans les écoles  situées dans les zones de déplacement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rgbClr val="500050"/>
                </a:solidFill>
                <a:latin typeface="Arial" panose="020B0604020202020204" pitchFamily="34" charset="0"/>
              </a:rPr>
              <a:t>Construction des  Epaces  Temporaires d’Apprentissage ( ETA)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rgbClr val="500050"/>
                </a:solidFill>
                <a:latin typeface="Arial" panose="020B0604020202020204" pitchFamily="34" charset="0"/>
              </a:rPr>
              <a:t>Réhabilitation des salles  de  classes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rgbClr val="500050"/>
                </a:solidFill>
                <a:latin typeface="Arial" panose="020B0604020202020204" pitchFamily="34" charset="0"/>
              </a:rPr>
              <a:t>Dotation des  Kits scolaires aux  enfants  déplacées  et Kits scolaires pour enseignants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rgbClr val="500050"/>
                </a:solidFill>
                <a:latin typeface="Arial" panose="020B0604020202020204" pitchFamily="34" charset="0"/>
              </a:rPr>
              <a:t>Formation des  enseignants  sur  l’appui psycho social, l’éducation inclusive , l’éducation à la paix et la pédagogie centrées sur l’enfant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3200" dirty="0" smtClean="0">
                <a:solidFill>
                  <a:srgbClr val="500050"/>
                </a:solidFill>
                <a:latin typeface="Arial" panose="020B0604020202020204" pitchFamily="34" charset="0"/>
              </a:rPr>
              <a:t>Sensibilisations des parents déplacés sur l’importance de l’Education.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3200" b="1" i="0" dirty="0" smtClean="0">
              <a:solidFill>
                <a:srgbClr val="500050"/>
              </a:solidFill>
              <a:effectLst/>
              <a:latin typeface="Arial" panose="020B0604020202020204" pitchFamily="34" charset="0"/>
            </a:endParaRPr>
          </a:p>
          <a:p>
            <a:endParaRPr lang="fr-FR" dirty="0">
              <a:solidFill>
                <a:srgbClr val="500050"/>
              </a:solidFill>
              <a:latin typeface="Arial" panose="020B0604020202020204" pitchFamily="34" charset="0"/>
            </a:endParaRPr>
          </a:p>
          <a:p>
            <a:endParaRPr lang="fr-FR" b="0" i="0" dirty="0" smtClean="0">
              <a:solidFill>
                <a:srgbClr val="50005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36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1920" y="115747"/>
            <a:ext cx="11417808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0" i="0" dirty="0" smtClean="0">
                <a:solidFill>
                  <a:srgbClr val="500050"/>
                </a:solidFill>
                <a:effectLst/>
                <a:latin typeface="Arial" panose="020B0604020202020204" pitchFamily="34" charset="0"/>
              </a:rPr>
              <a:t>3. </a:t>
            </a:r>
            <a:r>
              <a:rPr lang="fr-FR" sz="2800" b="1" i="0" dirty="0" smtClean="0">
                <a:solidFill>
                  <a:srgbClr val="500050"/>
                </a:solidFill>
                <a:effectLst/>
                <a:latin typeface="Arial" panose="020B0604020202020204" pitchFamily="34" charset="0"/>
              </a:rPr>
              <a:t>Des mesures particulières qui ont été mise en place pour protéger les écoles contre les attaques :</a:t>
            </a:r>
          </a:p>
          <a:p>
            <a:endParaRPr lang="fr-FR" sz="2800" b="1" dirty="0">
              <a:solidFill>
                <a:srgbClr val="500050"/>
              </a:solidFill>
              <a:latin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rgbClr val="500050"/>
                </a:solidFill>
                <a:latin typeface="Arial" panose="020B0604020202020204" pitchFamily="34" charset="0"/>
              </a:rPr>
              <a:t>Vulgarisation de la Fiche  1612 à travers le cluster éducation pour permettre  aux membres de rapporter sur les incidents faits aux écolés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rgbClr val="500050"/>
                </a:solidFill>
                <a:latin typeface="Arial" panose="020B0604020202020204" pitchFamily="34" charset="0"/>
              </a:rPr>
              <a:t>Vulgarisation des lignes  directrices sur la prévention d’ocupation des écoles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rgbClr val="500050"/>
                </a:solidFill>
                <a:latin typeface="Arial" panose="020B0604020202020204" pitchFamily="34" charset="0"/>
              </a:rPr>
              <a:t>Sensibiliser les parties  en conflits sur la protection des écoles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fr-FR" sz="2800" b="1" dirty="0" smtClean="0">
                <a:solidFill>
                  <a:srgbClr val="500050"/>
                </a:solidFill>
                <a:latin typeface="Arial" panose="020B0604020202020204" pitchFamily="34" charset="0"/>
              </a:rPr>
              <a:t>Vulgarisation des lignes directrices  sur la protection des  écoles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800" b="1" dirty="0" smtClean="0">
              <a:solidFill>
                <a:srgbClr val="500050"/>
              </a:solidFill>
              <a:latin typeface="Arial" panose="020B0604020202020204" pitchFamily="34" charset="0"/>
            </a:endParaRPr>
          </a:p>
          <a:p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8965961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396</Words>
  <Application>Microsoft Office PowerPoint</Application>
  <PresentationFormat>Grand écran</PresentationFormat>
  <Paragraphs>51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TDR Jonas</dc:creator>
  <cp:lastModifiedBy>TDR Jonas</cp:lastModifiedBy>
  <cp:revision>7</cp:revision>
  <dcterms:created xsi:type="dcterms:W3CDTF">2023-08-14T09:41:20Z</dcterms:created>
  <dcterms:modified xsi:type="dcterms:W3CDTF">2023-08-14T10:36:35Z</dcterms:modified>
</cp:coreProperties>
</file>