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9601200" cx="12801600"/>
  <p:notesSz cx="6858000" cy="9144000"/>
  <p:embeddedFontLst>
    <p:embeddedFont>
      <p:font typeface="Lato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h39o0ILwFEywz43NNMz783z1El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font" Target="fonts/Lato-regular.fntdata"/><Relationship Id="rId7" Type="http://schemas.openxmlformats.org/officeDocument/2006/relationships/font" Target="fonts/Lato-bold.fntdata"/><Relationship Id="rId8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1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P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81851" lvl="0" marL="1714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11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3354864" y="81122"/>
            <a:ext cx="6091873" cy="11041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6473032" y="3199289"/>
            <a:ext cx="8136573" cy="27603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872332" y="518954"/>
            <a:ext cx="8136573" cy="8121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ctrTitle"/>
          </p:nvPr>
        </p:nvSpPr>
        <p:spPr>
          <a:xfrm>
            <a:off x="960120" y="1571308"/>
            <a:ext cx="10881360" cy="33426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Calibri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subTitle"/>
          </p:nvPr>
        </p:nvSpPr>
        <p:spPr>
          <a:xfrm>
            <a:off x="1600200" y="5042853"/>
            <a:ext cx="9601200" cy="2318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sz="3359"/>
            </a:lvl1pPr>
            <a:lvl2pPr lvl="1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lvl="2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sz="2520"/>
            </a:lvl3pPr>
            <a:lvl4pPr lvl="3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4pPr>
            <a:lvl5pPr lvl="4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5pPr>
            <a:lvl6pPr lvl="5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6pPr>
            <a:lvl7pPr lvl="6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7pPr>
            <a:lvl8pPr lvl="7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8pPr>
            <a:lvl9pPr lvl="8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9pPr>
          </a:lstStyle>
          <a:p/>
        </p:txBody>
      </p:sp>
      <p:sp>
        <p:nvSpPr>
          <p:cNvPr id="22" name="Google Shape;22;p4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873443" y="2393635"/>
            <a:ext cx="11041380" cy="399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400"/>
              <a:buFont typeface="Calibri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" type="body"/>
          </p:nvPr>
        </p:nvSpPr>
        <p:spPr>
          <a:xfrm>
            <a:off x="873443" y="6425250"/>
            <a:ext cx="11041380" cy="2100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sz="3359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 sz="2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520"/>
              <a:buNone/>
              <a:defRPr sz="252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240"/>
              <a:buNone/>
              <a:defRPr sz="224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6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880110" y="2555875"/>
            <a:ext cx="54406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2" type="body"/>
          </p:nvPr>
        </p:nvSpPr>
        <p:spPr>
          <a:xfrm>
            <a:off x="6480810" y="2555875"/>
            <a:ext cx="54406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881777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" type="body"/>
          </p:nvPr>
        </p:nvSpPr>
        <p:spPr>
          <a:xfrm>
            <a:off x="881779" y="2353628"/>
            <a:ext cx="5415676" cy="11534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b="1" sz="3359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b="1" sz="2520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881779" y="3507105"/>
            <a:ext cx="5415676" cy="5158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3" type="body"/>
          </p:nvPr>
        </p:nvSpPr>
        <p:spPr>
          <a:xfrm>
            <a:off x="6480811" y="2353628"/>
            <a:ext cx="5442347" cy="11534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360"/>
              <a:buNone/>
              <a:defRPr b="1" sz="3359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None/>
              <a:defRPr b="1" sz="2520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b="1" sz="2240"/>
            </a:lvl9pPr>
          </a:lstStyle>
          <a:p/>
        </p:txBody>
      </p:sp>
      <p:sp>
        <p:nvSpPr>
          <p:cNvPr id="49" name="Google Shape;49;p8"/>
          <p:cNvSpPr txBox="1"/>
          <p:nvPr>
            <p:ph idx="4" type="body"/>
          </p:nvPr>
        </p:nvSpPr>
        <p:spPr>
          <a:xfrm>
            <a:off x="6480811" y="3507105"/>
            <a:ext cx="5442347" cy="5158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/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881778" y="640080"/>
            <a:ext cx="4128849" cy="2240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80"/>
              <a:buFont typeface="Calibri"/>
              <a:buNone/>
              <a:defRPr sz="448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5442347" y="1382397"/>
            <a:ext cx="6480810" cy="6823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51308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4480"/>
              <a:buChar char="•"/>
              <a:defRPr sz="4480"/>
            </a:lvl1pPr>
            <a:lvl2pPr indent="-477519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20"/>
              <a:buChar char="•"/>
              <a:defRPr sz="3920"/>
            </a:lvl2pPr>
            <a:lvl3pPr indent="-44196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360"/>
              <a:buChar char="•"/>
              <a:defRPr sz="3359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5pPr>
            <a:lvl6pPr indent="-4064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6pPr>
            <a:lvl7pPr indent="-4064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7pPr>
            <a:lvl8pPr indent="-4064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8pPr>
            <a:lvl9pPr indent="-4064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881778" y="2880360"/>
            <a:ext cx="4128849" cy="5336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60"/>
              <a:buNone/>
              <a:defRPr sz="196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80"/>
              <a:buNone/>
              <a:defRPr sz="1679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881778" y="640080"/>
            <a:ext cx="4128849" cy="22402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80"/>
              <a:buFont typeface="Calibri"/>
              <a:buNone/>
              <a:defRPr sz="448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5442347" y="1382397"/>
            <a:ext cx="6480810" cy="682307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881778" y="2880360"/>
            <a:ext cx="4128849" cy="5336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2240"/>
            </a:lvl1pPr>
            <a:lvl2pPr indent="-2286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60"/>
              <a:buNone/>
              <a:defRPr sz="1960"/>
            </a:lvl2pPr>
            <a:lvl3pPr indent="-2286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80"/>
              <a:buNone/>
              <a:defRPr sz="1679"/>
            </a:lvl3pPr>
            <a:lvl4pPr indent="-2286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indent="-228600" lvl="5" marL="2743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indent="-228600" lvl="6" marL="3200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indent="-228600" lvl="7" marL="3657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indent="-228600" lvl="8" marL="4114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60"/>
              <a:buFont typeface="Calibri"/>
              <a:buNone/>
              <a:defRPr b="0" i="0" sz="61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77519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920"/>
              <a:buFont typeface="Arial"/>
              <a:buChar char="•"/>
              <a:defRPr b="0" i="0" sz="39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41960" lvl="1" marL="9144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360"/>
              <a:buFont typeface="Arial"/>
              <a:buChar char="•"/>
              <a:defRPr b="0" i="0" sz="33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6400" lvl="2" marL="13716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8619" lvl="3" marL="18288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8620" lvl="4" marL="22860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88620" lvl="5" marL="27432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88620" lvl="6" marL="32004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88620" lvl="7" marL="36576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88620" lvl="8" marL="411480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Arial"/>
              <a:buChar char="•"/>
              <a:defRPr b="0" i="0" sz="25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679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227237" y="8507799"/>
            <a:ext cx="12283032" cy="652128"/>
          </a:xfrm>
          <a:prstGeom prst="rect">
            <a:avLst/>
          </a:prstGeom>
          <a:solidFill>
            <a:srgbClr val="FFE8B2"/>
          </a:solidFill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Pressupostos: </a:t>
            </a: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As comunidades apoiam o PEA e encorajam as/os estudantes a matricularem-se / frequentar o programa; a segurança não impede a frequência de estudantes; professoras/es estão disponíveis, é-lhes permitido trabalhar; há espaços físicos disponíveis para acolher o PEA; doadores / financiamento permitirão modificações ao </a:t>
            </a:r>
            <a:r>
              <a:rPr b="0" i="1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design</a:t>
            </a: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do programa se necessário / se houver mudanças de contexto. O ME, as ONGs, os parceiros do grupo estão dispostos a envolver-se, coordenar; existem / podem desenvolver-se políticas que permitam que estudantes-alvo participem no PEA, que validem o PEA como uma opção de educação legítima</a:t>
            </a:r>
            <a:endParaRPr b="1" i="0" sz="9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10692511" y="2564038"/>
            <a:ext cx="1817757" cy="5854941"/>
          </a:xfrm>
          <a:prstGeom prst="rect">
            <a:avLst/>
          </a:prstGeom>
          <a:solidFill>
            <a:srgbClr val="E9EEDB"/>
          </a:solidFill>
          <a:ln cap="flat" cmpd="sng" w="12700">
            <a:solidFill>
              <a:srgbClr val="87AE3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117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1" name="Google Shape;91;p1"/>
          <p:cNvCxnSpPr>
            <a:stCxn id="92" idx="2"/>
            <a:endCxn id="93" idx="1"/>
          </p:cNvCxnSpPr>
          <p:nvPr/>
        </p:nvCxnSpPr>
        <p:spPr>
          <a:xfrm rot="-5400000">
            <a:off x="8376074" y="2386324"/>
            <a:ext cx="627900" cy="4105500"/>
          </a:xfrm>
          <a:prstGeom prst="bentConnector4">
            <a:avLst>
              <a:gd fmla="val -186587" name="adj1"/>
              <a:gd fmla="val 97814" name="adj2"/>
            </a:avLst>
          </a:prstGeom>
          <a:noFill/>
          <a:ln cap="flat" cmpd="sng" w="12700">
            <a:solidFill>
              <a:srgbClr val="87AE39"/>
            </a:solidFill>
            <a:prstDash val="lgDash"/>
            <a:miter lim="800000"/>
            <a:headEnd len="sm" w="sm" type="none"/>
            <a:tailEnd len="sm" w="sm" type="none"/>
          </a:ln>
        </p:spPr>
      </p:cxnSp>
      <p:cxnSp>
        <p:nvCxnSpPr>
          <p:cNvPr id="94" name="Google Shape;94;p1"/>
          <p:cNvCxnSpPr>
            <a:endCxn id="95" idx="2"/>
          </p:cNvCxnSpPr>
          <p:nvPr/>
        </p:nvCxnSpPr>
        <p:spPr>
          <a:xfrm rot="5400000">
            <a:off x="6159947" y="4075019"/>
            <a:ext cx="1293900" cy="1227600"/>
          </a:xfrm>
          <a:prstGeom prst="bentConnector3">
            <a:avLst>
              <a:gd fmla="val 117667" name="adj1"/>
            </a:avLst>
          </a:prstGeom>
          <a:noFill/>
          <a:ln cap="flat" cmpd="sng" w="12700">
            <a:solidFill>
              <a:srgbClr val="1F5CA8"/>
            </a:solidFill>
            <a:prstDash val="lgDash"/>
            <a:miter lim="800000"/>
            <a:headEnd len="sm" w="sm" type="none"/>
            <a:tailEnd len="sm" w="sm" type="none"/>
          </a:ln>
        </p:spPr>
      </p:cxnSp>
      <p:cxnSp>
        <p:nvCxnSpPr>
          <p:cNvPr id="96" name="Google Shape;96;p1"/>
          <p:cNvCxnSpPr>
            <a:stCxn id="97" idx="1"/>
            <a:endCxn id="98" idx="2"/>
          </p:cNvCxnSpPr>
          <p:nvPr/>
        </p:nvCxnSpPr>
        <p:spPr>
          <a:xfrm flipH="1">
            <a:off x="2084140" y="3790455"/>
            <a:ext cx="5081400" cy="962700"/>
          </a:xfrm>
          <a:prstGeom prst="bentConnector4">
            <a:avLst>
              <a:gd fmla="val 45552" name="adj1"/>
              <a:gd fmla="val 123732" name="adj2"/>
            </a:avLst>
          </a:prstGeom>
          <a:noFill/>
          <a:ln cap="flat" cmpd="sng" w="12700">
            <a:solidFill>
              <a:srgbClr val="1F5CA8"/>
            </a:solidFill>
            <a:prstDash val="lgDash"/>
            <a:miter lim="800000"/>
            <a:headEnd len="sm" w="sm" type="none"/>
            <a:tailEnd len="sm" w="sm" type="none"/>
          </a:ln>
        </p:spPr>
      </p:cxnSp>
      <p:sp>
        <p:nvSpPr>
          <p:cNvPr id="99" name="Google Shape;99;p1"/>
          <p:cNvSpPr/>
          <p:nvPr/>
        </p:nvSpPr>
        <p:spPr>
          <a:xfrm>
            <a:off x="1719556" y="2613864"/>
            <a:ext cx="1691640" cy="546520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Estudantes que frequentam / perma-necem no PEA</a:t>
            </a:r>
            <a:endParaRPr/>
          </a:p>
        </p:txBody>
      </p:sp>
      <p:sp>
        <p:nvSpPr>
          <p:cNvPr id="100" name="Google Shape;100;p1"/>
          <p:cNvSpPr/>
          <p:nvPr/>
        </p:nvSpPr>
        <p:spPr>
          <a:xfrm>
            <a:off x="5337440" y="2621044"/>
            <a:ext cx="1691640" cy="551629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Há oferta de instruções de alta qualidade</a:t>
            </a:r>
            <a:endParaRPr/>
          </a:p>
        </p:txBody>
      </p:sp>
      <p:sp>
        <p:nvSpPr>
          <p:cNvPr id="101" name="Google Shape;101;p1"/>
          <p:cNvSpPr/>
          <p:nvPr/>
        </p:nvSpPr>
        <p:spPr>
          <a:xfrm>
            <a:off x="8948644" y="2614318"/>
            <a:ext cx="1691640" cy="546521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Programas e centros de EA geridos eficazmente</a:t>
            </a:r>
            <a:endParaRPr/>
          </a:p>
        </p:txBody>
      </p:sp>
      <p:sp>
        <p:nvSpPr>
          <p:cNvPr id="102" name="Google Shape;102;p1"/>
          <p:cNvSpPr/>
          <p:nvPr/>
        </p:nvSpPr>
        <p:spPr>
          <a:xfrm>
            <a:off x="10751939" y="2607808"/>
            <a:ext cx="1691640" cy="551629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PEA alinhado</a:t>
            </a:r>
            <a:b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aos enquadramentos políticos</a:t>
            </a:r>
            <a:endParaRPr/>
          </a:p>
        </p:txBody>
      </p:sp>
      <p:sp>
        <p:nvSpPr>
          <p:cNvPr id="103" name="Google Shape;103;p1"/>
          <p:cNvSpPr/>
          <p:nvPr/>
        </p:nvSpPr>
        <p:spPr>
          <a:xfrm>
            <a:off x="2578299" y="3536873"/>
            <a:ext cx="893877" cy="1216351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Crianças e jovens fora da escola e acima da idade escolar identifica-dos e matriculados</a:t>
            </a:r>
            <a:endParaRPr/>
          </a:p>
        </p:txBody>
      </p:sp>
      <p:sp>
        <p:nvSpPr>
          <p:cNvPr id="98" name="Google Shape;98;p1"/>
          <p:cNvSpPr/>
          <p:nvPr/>
        </p:nvSpPr>
        <p:spPr>
          <a:xfrm>
            <a:off x="1631879" y="3536873"/>
            <a:ext cx="904327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Localização dos centros de EA e os horários atendem às necessida-des das/os estudantes</a:t>
            </a:r>
            <a:endParaRPr/>
          </a:p>
        </p:txBody>
      </p:sp>
      <p:sp>
        <p:nvSpPr>
          <p:cNvPr id="92" name="Google Shape;92;p1"/>
          <p:cNvSpPr/>
          <p:nvPr/>
        </p:nvSpPr>
        <p:spPr>
          <a:xfrm>
            <a:off x="6225794" y="3536872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Currículo de EA ​​/ materiais identifica-dos, desen-volvidos, divulgados</a:t>
            </a:r>
            <a:endParaRPr/>
          </a:p>
        </p:txBody>
      </p:sp>
      <p:sp>
        <p:nvSpPr>
          <p:cNvPr id="95" name="Google Shape;95;p1"/>
          <p:cNvSpPr/>
          <p:nvPr/>
        </p:nvSpPr>
        <p:spPr>
          <a:xfrm>
            <a:off x="5337440" y="4829292"/>
            <a:ext cx="1711314" cy="506477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Professoras/es de EA ​​recruta-das/os, supervisionadas/os, remuneradas/os</a:t>
            </a:r>
            <a:endParaRPr/>
          </a:p>
        </p:txBody>
      </p:sp>
      <p:sp>
        <p:nvSpPr>
          <p:cNvPr id="104" name="Google Shape;104;p1"/>
          <p:cNvSpPr/>
          <p:nvPr/>
        </p:nvSpPr>
        <p:spPr>
          <a:xfrm>
            <a:off x="5324410" y="3533057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Desenvol-vimento profissional contínuo de profe-ssoras/es de EA </a:t>
            </a:r>
            <a:endParaRPr/>
          </a:p>
        </p:txBody>
      </p:sp>
      <p:sp>
        <p:nvSpPr>
          <p:cNvPr id="105" name="Google Shape;105;p1"/>
          <p:cNvSpPr/>
          <p:nvPr/>
        </p:nvSpPr>
        <p:spPr>
          <a:xfrm>
            <a:off x="7151215" y="4138996"/>
            <a:ext cx="1691640" cy="502920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Comunidades envolvidas / que apoiam o PEA</a:t>
            </a:r>
            <a:endParaRPr/>
          </a:p>
        </p:txBody>
      </p:sp>
      <p:sp>
        <p:nvSpPr>
          <p:cNvPr id="106" name="Google Shape;106;p1"/>
          <p:cNvSpPr/>
          <p:nvPr/>
        </p:nvSpPr>
        <p:spPr>
          <a:xfrm>
            <a:off x="8926029" y="3543439"/>
            <a:ext cx="700284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Planos de saída / de sustentabilidade em vigor</a:t>
            </a:r>
            <a:endParaRPr/>
          </a:p>
        </p:txBody>
      </p:sp>
      <p:sp>
        <p:nvSpPr>
          <p:cNvPr id="97" name="Google Shape;97;p1"/>
          <p:cNvSpPr/>
          <p:nvPr/>
        </p:nvSpPr>
        <p:spPr>
          <a:xfrm>
            <a:off x="7165540" y="3538995"/>
            <a:ext cx="1691640" cy="502920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CECs formados e equipados</a:t>
            </a:r>
            <a:endParaRPr/>
          </a:p>
        </p:txBody>
      </p:sp>
      <p:sp>
        <p:nvSpPr>
          <p:cNvPr id="107" name="Google Shape;107;p1"/>
          <p:cNvSpPr/>
          <p:nvPr/>
        </p:nvSpPr>
        <p:spPr>
          <a:xfrm>
            <a:off x="9709487" y="3536672"/>
            <a:ext cx="917819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Sistemas fiscais, de supervisão, de M&amp;A</a:t>
            </a:r>
            <a:b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em vigor e alinhados com os objetivos</a:t>
            </a:r>
            <a:endParaRPr/>
          </a:p>
        </p:txBody>
      </p:sp>
      <p:sp>
        <p:nvSpPr>
          <p:cNvPr id="93" name="Google Shape;93;p1"/>
          <p:cNvSpPr/>
          <p:nvPr/>
        </p:nvSpPr>
        <p:spPr>
          <a:xfrm>
            <a:off x="10742661" y="3516975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Currículo e materiais utilizados aprovados pelo ME</a:t>
            </a:r>
            <a:endParaRPr/>
          </a:p>
        </p:txBody>
      </p:sp>
      <p:sp>
        <p:nvSpPr>
          <p:cNvPr id="108" name="Google Shape;108;p1"/>
          <p:cNvSpPr/>
          <p:nvPr/>
        </p:nvSpPr>
        <p:spPr>
          <a:xfrm>
            <a:off x="11615770" y="3513864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Vias de acesso para exames, certificaçãoe transição</a:t>
            </a:r>
            <a:endParaRPr/>
          </a:p>
        </p:txBody>
      </p:sp>
      <p:sp>
        <p:nvSpPr>
          <p:cNvPr id="109" name="Google Shape;109;p1"/>
          <p:cNvSpPr/>
          <p:nvPr/>
        </p:nvSpPr>
        <p:spPr>
          <a:xfrm>
            <a:off x="11621026" y="4832849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Objetivos, monitori-zação e financia-mento alinhados com a política</a:t>
            </a:r>
            <a:endParaRPr/>
          </a:p>
        </p:txBody>
      </p:sp>
      <p:sp>
        <p:nvSpPr>
          <p:cNvPr id="110" name="Google Shape;110;p1"/>
          <p:cNvSpPr/>
          <p:nvPr/>
        </p:nvSpPr>
        <p:spPr>
          <a:xfrm>
            <a:off x="10731784" y="4829876"/>
            <a:ext cx="822960" cy="1216152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PEA apoiado pelo governo local / nacional</a:t>
            </a:r>
            <a:endParaRPr/>
          </a:p>
        </p:txBody>
      </p:sp>
      <p:cxnSp>
        <p:nvCxnSpPr>
          <p:cNvPr id="111" name="Google Shape;111;p1"/>
          <p:cNvCxnSpPr/>
          <p:nvPr/>
        </p:nvCxnSpPr>
        <p:spPr>
          <a:xfrm>
            <a:off x="1718774" y="2512235"/>
            <a:ext cx="10711144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12" name="Google Shape;112;p1"/>
          <p:cNvGrpSpPr/>
          <p:nvPr/>
        </p:nvGrpSpPr>
        <p:grpSpPr>
          <a:xfrm>
            <a:off x="1718774" y="3170563"/>
            <a:ext cx="1686972" cy="263081"/>
            <a:chOff x="1615722" y="3912932"/>
            <a:chExt cx="1373074" cy="209269"/>
          </a:xfrm>
        </p:grpSpPr>
        <p:cxnSp>
          <p:nvCxnSpPr>
            <p:cNvPr id="113" name="Google Shape;113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14" name="Google Shape;114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sp>
        <p:nvSpPr>
          <p:cNvPr id="115" name="Google Shape;115;p1"/>
          <p:cNvSpPr/>
          <p:nvPr/>
        </p:nvSpPr>
        <p:spPr>
          <a:xfrm rot="-5400000">
            <a:off x="-2462161" y="4433593"/>
            <a:ext cx="5711596" cy="332801"/>
          </a:xfrm>
          <a:prstGeom prst="homePlate">
            <a:avLst>
              <a:gd fmla="val 50000" name="adj"/>
            </a:avLst>
          </a:prstGeom>
          <a:solidFill>
            <a:srgbClr val="FDC608"/>
          </a:solidFill>
          <a:ln cap="flat" cmpd="sng" w="12700">
            <a:solidFill>
              <a:srgbClr val="FFD9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Análise de situação em andamento</a:t>
            </a:r>
            <a:endParaRPr/>
          </a:p>
        </p:txBody>
      </p:sp>
      <p:sp>
        <p:nvSpPr>
          <p:cNvPr id="116" name="Google Shape;116;p1"/>
          <p:cNvSpPr/>
          <p:nvPr/>
        </p:nvSpPr>
        <p:spPr>
          <a:xfrm rot="-5400000">
            <a:off x="-2117035" y="4160364"/>
            <a:ext cx="5713778" cy="332801"/>
          </a:xfrm>
          <a:prstGeom prst="homePlate">
            <a:avLst>
              <a:gd fmla="val 50000" name="adj"/>
            </a:avLst>
          </a:prstGeom>
          <a:solidFill>
            <a:srgbClr val="FFDA7B"/>
          </a:solidFill>
          <a:ln cap="flat" cmpd="sng" w="12700">
            <a:solidFill>
              <a:srgbClr val="FEE599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Colaboração com comunidades, governo, ONGs e outras partes interessadas</a:t>
            </a:r>
            <a:endParaRPr/>
          </a:p>
        </p:txBody>
      </p:sp>
      <p:sp>
        <p:nvSpPr>
          <p:cNvPr id="117" name="Google Shape;117;p1"/>
          <p:cNvSpPr/>
          <p:nvPr/>
        </p:nvSpPr>
        <p:spPr>
          <a:xfrm rot="-5400000">
            <a:off x="-1803766" y="3955171"/>
            <a:ext cx="5765671" cy="332801"/>
          </a:xfrm>
          <a:prstGeom prst="homePlate">
            <a:avLst>
              <a:gd fmla="val 50000" name="adj"/>
            </a:avLst>
          </a:prstGeom>
          <a:solidFill>
            <a:srgbClr val="FFE8B2"/>
          </a:solidFill>
          <a:ln cap="flat" cmpd="sng" w="12700">
            <a:solidFill>
              <a:srgbClr val="FFF2C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Aprendizagem e adaptação programáticas</a:t>
            </a:r>
            <a:endParaRPr/>
          </a:p>
        </p:txBody>
      </p:sp>
      <p:cxnSp>
        <p:nvCxnSpPr>
          <p:cNvPr id="118" name="Google Shape;118;p1"/>
          <p:cNvCxnSpPr>
            <a:stCxn id="110" idx="2"/>
            <a:endCxn id="103" idx="2"/>
          </p:cNvCxnSpPr>
          <p:nvPr/>
        </p:nvCxnSpPr>
        <p:spPr>
          <a:xfrm flipH="1" rot="5400000">
            <a:off x="6437914" y="1340678"/>
            <a:ext cx="1292700" cy="8118000"/>
          </a:xfrm>
          <a:prstGeom prst="bentConnector3">
            <a:avLst>
              <a:gd fmla="val -17683" name="adj1"/>
            </a:avLst>
          </a:prstGeom>
          <a:noFill/>
          <a:ln cap="flat" cmpd="sng" w="12700">
            <a:solidFill>
              <a:srgbClr val="C77749"/>
            </a:solidFill>
            <a:prstDash val="lgDash"/>
            <a:miter lim="800000"/>
            <a:headEnd len="sm" w="sm" type="none"/>
            <a:tailEnd len="sm" w="sm" type="none"/>
          </a:ln>
        </p:spPr>
      </p:cxnSp>
      <p:cxnSp>
        <p:nvCxnSpPr>
          <p:cNvPr id="119" name="Google Shape;119;p1"/>
          <p:cNvCxnSpPr>
            <a:stCxn id="97" idx="3"/>
            <a:endCxn id="103" idx="2"/>
          </p:cNvCxnSpPr>
          <p:nvPr/>
        </p:nvCxnSpPr>
        <p:spPr>
          <a:xfrm flipH="1">
            <a:off x="3025180" y="3790455"/>
            <a:ext cx="5832000" cy="962700"/>
          </a:xfrm>
          <a:prstGeom prst="bentConnector4">
            <a:avLst>
              <a:gd fmla="val -3920" name="adj1"/>
              <a:gd fmla="val 123753" name="adj2"/>
            </a:avLst>
          </a:prstGeom>
          <a:noFill/>
          <a:ln cap="flat" cmpd="sng" w="12700">
            <a:solidFill>
              <a:srgbClr val="FDC608"/>
            </a:solidFill>
            <a:prstDash val="lgDash"/>
            <a:miter lim="800000"/>
            <a:headEnd len="sm" w="sm" type="none"/>
            <a:tailEnd len="sm" w="sm" type="none"/>
          </a:ln>
        </p:spPr>
      </p:cxnSp>
      <p:cxnSp>
        <p:nvCxnSpPr>
          <p:cNvPr id="120" name="Google Shape;120;p1"/>
          <p:cNvCxnSpPr>
            <a:stCxn id="121" idx="1"/>
            <a:endCxn id="122" idx="3"/>
          </p:cNvCxnSpPr>
          <p:nvPr/>
        </p:nvCxnSpPr>
        <p:spPr>
          <a:xfrm flipH="1">
            <a:off x="4829639" y="1943753"/>
            <a:ext cx="691200" cy="30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23" name="Google Shape;123;p1"/>
          <p:cNvSpPr/>
          <p:nvPr/>
        </p:nvSpPr>
        <p:spPr>
          <a:xfrm>
            <a:off x="3521354" y="2625939"/>
            <a:ext cx="1691640" cy="548640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 ambiente de apren-dizagem de EA é inclu-sivo, seguro e preparado para a aprendizagem</a:t>
            </a:r>
            <a:endParaRPr/>
          </a:p>
        </p:txBody>
      </p:sp>
      <p:cxnSp>
        <p:nvCxnSpPr>
          <p:cNvPr id="124" name="Google Shape;124;p1"/>
          <p:cNvCxnSpPr>
            <a:stCxn id="123" idx="1"/>
            <a:endCxn id="99" idx="3"/>
          </p:cNvCxnSpPr>
          <p:nvPr/>
        </p:nvCxnSpPr>
        <p:spPr>
          <a:xfrm rot="10800000">
            <a:off x="3411254" y="2887059"/>
            <a:ext cx="110100" cy="13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25" name="Google Shape;125;p1"/>
          <p:cNvCxnSpPr>
            <a:stCxn id="123" idx="3"/>
            <a:endCxn id="100" idx="1"/>
          </p:cNvCxnSpPr>
          <p:nvPr/>
        </p:nvCxnSpPr>
        <p:spPr>
          <a:xfrm flipH="1" rot="10800000">
            <a:off x="5212994" y="2896959"/>
            <a:ext cx="124500" cy="33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26" name="Google Shape;126;p1"/>
          <p:cNvSpPr/>
          <p:nvPr/>
        </p:nvSpPr>
        <p:spPr>
          <a:xfrm>
            <a:off x="4316692" y="4130137"/>
            <a:ext cx="915860" cy="1216351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Mecanismos de proteção da criança em vigor</a:t>
            </a:r>
            <a:endParaRPr/>
          </a:p>
        </p:txBody>
      </p:sp>
      <p:sp>
        <p:nvSpPr>
          <p:cNvPr id="127" name="Google Shape;127;p1"/>
          <p:cNvSpPr/>
          <p:nvPr/>
        </p:nvSpPr>
        <p:spPr>
          <a:xfrm>
            <a:off x="3519873" y="3539634"/>
            <a:ext cx="1691640" cy="507226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Salas de aula de EA ​ preparadas para a aprendizagem</a:t>
            </a:r>
            <a:endParaRPr/>
          </a:p>
        </p:txBody>
      </p:sp>
      <p:sp>
        <p:nvSpPr>
          <p:cNvPr id="128" name="Google Shape;128;p1"/>
          <p:cNvSpPr/>
          <p:nvPr/>
        </p:nvSpPr>
        <p:spPr>
          <a:xfrm>
            <a:off x="3527332" y="4135680"/>
            <a:ext cx="720275" cy="1216351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Instala-ções seguras e inclusivas</a:t>
            </a:r>
            <a:endParaRPr/>
          </a:p>
        </p:txBody>
      </p:sp>
      <p:sp>
        <p:nvSpPr>
          <p:cNvPr id="129" name="Google Shape;129;p1"/>
          <p:cNvSpPr/>
          <p:nvPr/>
        </p:nvSpPr>
        <p:spPr>
          <a:xfrm>
            <a:off x="8926029" y="4832849"/>
            <a:ext cx="1691640" cy="502920"/>
          </a:xfrm>
          <a:prstGeom prst="roundRect">
            <a:avLst>
              <a:gd fmla="val 16667" name="adj"/>
            </a:avLst>
          </a:prstGeom>
          <a:solidFill>
            <a:srgbClr val="C7774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Diretoras/es de escolas formadas/os e preparadas/os</a:t>
            </a:r>
            <a:endParaRPr/>
          </a:p>
        </p:txBody>
      </p:sp>
      <p:cxnSp>
        <p:nvCxnSpPr>
          <p:cNvPr id="130" name="Google Shape;130;p1"/>
          <p:cNvCxnSpPr>
            <a:stCxn id="104" idx="0"/>
            <a:endCxn id="123" idx="2"/>
          </p:cNvCxnSpPr>
          <p:nvPr/>
        </p:nvCxnSpPr>
        <p:spPr>
          <a:xfrm flipH="1" rot="5400000">
            <a:off x="4872340" y="2669507"/>
            <a:ext cx="358500" cy="1368600"/>
          </a:xfrm>
          <a:prstGeom prst="bentConnector3">
            <a:avLst>
              <a:gd fmla="val 65938" name="adj1"/>
            </a:avLst>
          </a:prstGeom>
          <a:noFill/>
          <a:ln cap="flat" cmpd="sng" w="12700">
            <a:solidFill>
              <a:srgbClr val="C77749"/>
            </a:solidFill>
            <a:prstDash val="lgDash"/>
            <a:miter lim="800000"/>
            <a:headEnd len="sm" w="sm" type="none"/>
            <a:tailEnd len="sm" w="sm" type="none"/>
          </a:ln>
        </p:spPr>
      </p:cxnSp>
      <p:sp>
        <p:nvSpPr>
          <p:cNvPr id="131" name="Google Shape;131;p1"/>
          <p:cNvSpPr/>
          <p:nvPr/>
        </p:nvSpPr>
        <p:spPr>
          <a:xfrm>
            <a:off x="1720721" y="773801"/>
            <a:ext cx="10718782" cy="594360"/>
          </a:xfrm>
          <a:prstGeom prst="roundRect">
            <a:avLst>
              <a:gd fmla="val 16667" name="adj"/>
            </a:avLst>
          </a:prstGeom>
          <a:solidFill>
            <a:srgbClr val="1F5CA8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5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Todas as crianças e jovens acima da idade escolar e/ou fora da escola concluem a educação básica e fazem a transição para o ensino superior e/ou meios de subsistência até 2030</a:t>
            </a:r>
            <a:endParaRPr/>
          </a:p>
        </p:txBody>
      </p:sp>
      <p:sp>
        <p:nvSpPr>
          <p:cNvPr id="132" name="Google Shape;132;p1"/>
          <p:cNvSpPr/>
          <p:nvPr/>
        </p:nvSpPr>
        <p:spPr>
          <a:xfrm>
            <a:off x="7144688" y="2621923"/>
            <a:ext cx="1691640" cy="548640"/>
          </a:xfrm>
          <a:prstGeom prst="roundRect">
            <a:avLst>
              <a:gd fmla="val 16667" name="adj"/>
            </a:avLst>
          </a:prstGeom>
          <a:solidFill>
            <a:srgbClr val="87AE39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As comunidades são responsáveis ​​pelo PEA</a:t>
            </a:r>
            <a:endParaRPr/>
          </a:p>
        </p:txBody>
      </p:sp>
      <p:sp>
        <p:nvSpPr>
          <p:cNvPr id="133" name="Google Shape;133;p1"/>
          <p:cNvSpPr/>
          <p:nvPr/>
        </p:nvSpPr>
        <p:spPr>
          <a:xfrm rot="-5400000">
            <a:off x="-1481480" y="3699232"/>
            <a:ext cx="5765671" cy="332801"/>
          </a:xfrm>
          <a:prstGeom prst="homePlate">
            <a:avLst>
              <a:gd fmla="val 50000" name="adj"/>
            </a:avLst>
          </a:prstGeom>
          <a:solidFill>
            <a:srgbClr val="FFF4D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1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Planeamento para a sustentabilidade após a saída</a:t>
            </a:r>
            <a:endParaRPr/>
          </a:p>
        </p:txBody>
      </p:sp>
      <p:sp>
        <p:nvSpPr>
          <p:cNvPr id="134" name="Google Shape;134;p1"/>
          <p:cNvSpPr txBox="1"/>
          <p:nvPr/>
        </p:nvSpPr>
        <p:spPr>
          <a:xfrm>
            <a:off x="4096050" y="327375"/>
            <a:ext cx="4609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PT" sz="23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Teoria da Mudança </a:t>
            </a:r>
            <a:r>
              <a:rPr b="1" i="1" lang="pt-PT" sz="2300" u="none" cap="none" strike="noStrike">
                <a:solidFill>
                  <a:srgbClr val="E30F22"/>
                </a:solidFill>
                <a:latin typeface="Lato"/>
                <a:ea typeface="Lato"/>
                <a:cs typeface="Lato"/>
                <a:sym typeface="Lato"/>
              </a:rPr>
              <a:t>- Nome do PEA</a:t>
            </a:r>
            <a:endParaRPr/>
          </a:p>
        </p:txBody>
      </p:sp>
      <p:sp>
        <p:nvSpPr>
          <p:cNvPr id="121" name="Google Shape;121;p1"/>
          <p:cNvSpPr/>
          <p:nvPr/>
        </p:nvSpPr>
        <p:spPr>
          <a:xfrm>
            <a:off x="5520839" y="1646573"/>
            <a:ext cx="3108960" cy="594360"/>
          </a:xfrm>
          <a:prstGeom prst="roundRect">
            <a:avLst>
              <a:gd fmla="val 16667" name="adj"/>
            </a:avLst>
          </a:prstGeom>
          <a:solidFill>
            <a:srgbClr val="F08006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Mais estudantes</a:t>
            </a:r>
            <a:b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 obterem a certificação básica</a:t>
            </a:r>
            <a:endParaRPr/>
          </a:p>
        </p:txBody>
      </p:sp>
      <p:sp>
        <p:nvSpPr>
          <p:cNvPr id="135" name="Google Shape;135;p1"/>
          <p:cNvSpPr/>
          <p:nvPr/>
        </p:nvSpPr>
        <p:spPr>
          <a:xfrm>
            <a:off x="9320958" y="1647966"/>
            <a:ext cx="3108960" cy="594360"/>
          </a:xfrm>
          <a:prstGeom prst="roundRect">
            <a:avLst>
              <a:gd fmla="val 16667" name="adj"/>
            </a:avLst>
          </a:prstGeom>
          <a:solidFill>
            <a:srgbClr val="F08006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Melhores resultados de aprendizagem em alfabetização, literacia e competências para a vida</a:t>
            </a:r>
            <a:endParaRPr/>
          </a:p>
        </p:txBody>
      </p:sp>
      <p:sp>
        <p:nvSpPr>
          <p:cNvPr id="122" name="Google Shape;122;p1"/>
          <p:cNvSpPr/>
          <p:nvPr/>
        </p:nvSpPr>
        <p:spPr>
          <a:xfrm>
            <a:off x="1720720" y="1649502"/>
            <a:ext cx="3108960" cy="594360"/>
          </a:xfrm>
          <a:prstGeom prst="roundRect">
            <a:avLst>
              <a:gd fmla="val 16667" name="adj"/>
            </a:avLst>
          </a:prstGeom>
          <a:solidFill>
            <a:srgbClr val="F08006"/>
          </a:solidFill>
          <a:ln>
            <a:noFill/>
          </a:ln>
        </p:spPr>
        <p:txBody>
          <a:bodyPr anchorCtr="0" anchor="ctr" bIns="38100" lIns="76200" spcFirstLastPara="1" rIns="76200" wrap="square" tIns="381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Acesso equitativo /</a:t>
            </a:r>
            <a:b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pt-PT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conclusão da educação básica</a:t>
            </a:r>
            <a:endParaRPr/>
          </a:p>
        </p:txBody>
      </p:sp>
      <p:cxnSp>
        <p:nvCxnSpPr>
          <p:cNvPr id="136" name="Google Shape;136;p1"/>
          <p:cNvCxnSpPr>
            <a:stCxn id="135" idx="1"/>
            <a:endCxn id="121" idx="3"/>
          </p:cNvCxnSpPr>
          <p:nvPr/>
        </p:nvCxnSpPr>
        <p:spPr>
          <a:xfrm rot="10800000">
            <a:off x="8629758" y="1943646"/>
            <a:ext cx="691200" cy="15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37" name="Google Shape;137;p1"/>
          <p:cNvCxnSpPr>
            <a:stCxn id="122" idx="0"/>
          </p:cNvCxnSpPr>
          <p:nvPr/>
        </p:nvCxnSpPr>
        <p:spPr>
          <a:xfrm rot="10800000">
            <a:off x="3275200" y="1383702"/>
            <a:ext cx="0" cy="2658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38" name="Google Shape;138;p1"/>
          <p:cNvCxnSpPr>
            <a:stCxn id="135" idx="0"/>
          </p:cNvCxnSpPr>
          <p:nvPr/>
        </p:nvCxnSpPr>
        <p:spPr>
          <a:xfrm rot="10800000">
            <a:off x="10875438" y="1368066"/>
            <a:ext cx="0" cy="279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39" name="Google Shape;139;p1"/>
          <p:cNvCxnSpPr>
            <a:stCxn id="121" idx="0"/>
            <a:endCxn id="131" idx="2"/>
          </p:cNvCxnSpPr>
          <p:nvPr/>
        </p:nvCxnSpPr>
        <p:spPr>
          <a:xfrm flipH="1" rot="10800000">
            <a:off x="7075319" y="1368173"/>
            <a:ext cx="4800" cy="2784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40" name="Google Shape;140;p1"/>
          <p:cNvSpPr/>
          <p:nvPr/>
        </p:nvSpPr>
        <p:spPr>
          <a:xfrm>
            <a:off x="1726600" y="6406732"/>
            <a:ext cx="1691640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Realizar </a:t>
            </a:r>
            <a:r>
              <a:rPr b="0" i="1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workshops</a:t>
            </a: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com comunidades para conceber o PEA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Consultar estudantes e as comunidades sobre as necessidades de localização / o cronograma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Identificar / inscrever as/os estudantes nas comunidades</a:t>
            </a:r>
            <a:endParaRPr/>
          </a:p>
        </p:txBody>
      </p:sp>
      <p:sp>
        <p:nvSpPr>
          <p:cNvPr id="141" name="Google Shape;141;p1"/>
          <p:cNvSpPr/>
          <p:nvPr/>
        </p:nvSpPr>
        <p:spPr>
          <a:xfrm>
            <a:off x="3540218" y="6387838"/>
            <a:ext cx="1691640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Identificar e reabilitar os centros de EA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Formar as/os professoras/es em proteção infantil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Desenvolver / ter professoras/es a assinar o código de conduta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Estabelecer sistemas de informação para abusos de proteção da criança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Estabelecer clubes de meninas / meninos</a:t>
            </a:r>
            <a:endParaRPr/>
          </a:p>
        </p:txBody>
      </p:sp>
      <p:sp>
        <p:nvSpPr>
          <p:cNvPr id="142" name="Google Shape;142;p1"/>
          <p:cNvSpPr/>
          <p:nvPr/>
        </p:nvSpPr>
        <p:spPr>
          <a:xfrm>
            <a:off x="10746338" y="6395434"/>
            <a:ext cx="1692392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Envolver / coordenar com o ME para: 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Identificar estudantes, professoras/es, diretrizes curriculares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Permitir que estudantes façam exames, tenham certificação, façam a transição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Alinhar o PEA às prioridades nacionais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Defender a melhoria de políticas para a EA</a:t>
            </a:r>
            <a:endParaRPr/>
          </a:p>
        </p:txBody>
      </p:sp>
      <p:sp>
        <p:nvSpPr>
          <p:cNvPr id="143" name="Google Shape;143;p1"/>
          <p:cNvSpPr/>
          <p:nvPr/>
        </p:nvSpPr>
        <p:spPr>
          <a:xfrm>
            <a:off x="5334477" y="6387838"/>
            <a:ext cx="1691640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Recrutar / empregar professoras/es de acordo com as políticas do ME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Estabelecer um sistema de desenvolvimento profissional de professoras/es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Identificar / adaptar o currículo e os materiais de EA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Distribuir o currículo / os materiais às/aos professoras/es</a:t>
            </a:r>
            <a:endParaRPr/>
          </a:p>
        </p:txBody>
      </p:sp>
      <p:sp>
        <p:nvSpPr>
          <p:cNvPr id="144" name="Google Shape;144;p1"/>
          <p:cNvSpPr/>
          <p:nvPr/>
        </p:nvSpPr>
        <p:spPr>
          <a:xfrm>
            <a:off x="7151446" y="6394984"/>
            <a:ext cx="1691640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Conduzir campanhas de sensibilização da comunidade para obter apoio para o PEA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Recrutar CECs, incluindo 50% de mulheres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Formar e equipar o CEC para apoiar a matrícula, o monitorização de professoras/es e a gestão do centro</a:t>
            </a:r>
            <a:endParaRPr/>
          </a:p>
        </p:txBody>
      </p:sp>
      <p:sp>
        <p:nvSpPr>
          <p:cNvPr id="145" name="Google Shape;145;p1"/>
          <p:cNvSpPr/>
          <p:nvPr/>
        </p:nvSpPr>
        <p:spPr>
          <a:xfrm>
            <a:off x="8931417" y="6391131"/>
            <a:ext cx="1691640" cy="1920240"/>
          </a:xfrm>
          <a:prstGeom prst="roundRect">
            <a:avLst>
              <a:gd fmla="val 16667" name="adj"/>
            </a:avLst>
          </a:prstGeom>
          <a:solidFill>
            <a:srgbClr val="4585A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Recrutar e formar diretoras/es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Estabelecer sistemas para M&amp;A, supervisão, orçamento</a:t>
            </a:r>
            <a:endParaRPr/>
          </a:p>
          <a:p>
            <a:pPr indent="-69850" lvl="0" marL="698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b="0" i="0" lang="pt-PT" sz="9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Desenvolver planos de sustentabilidade</a:t>
            </a:r>
            <a:endParaRPr/>
          </a:p>
        </p:txBody>
      </p:sp>
      <p:cxnSp>
        <p:nvCxnSpPr>
          <p:cNvPr id="146" name="Google Shape;146;p1"/>
          <p:cNvCxnSpPr/>
          <p:nvPr/>
        </p:nvCxnSpPr>
        <p:spPr>
          <a:xfrm rot="10800000">
            <a:off x="3268010" y="2249411"/>
            <a:ext cx="0" cy="265753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7" name="Google Shape;147;p1"/>
          <p:cNvCxnSpPr/>
          <p:nvPr/>
        </p:nvCxnSpPr>
        <p:spPr>
          <a:xfrm rot="10800000">
            <a:off x="10868248" y="2233823"/>
            <a:ext cx="0" cy="279805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48" name="Google Shape;148;p1"/>
          <p:cNvCxnSpPr/>
          <p:nvPr/>
        </p:nvCxnSpPr>
        <p:spPr>
          <a:xfrm flipH="1" rot="10800000">
            <a:off x="7068129" y="2233823"/>
            <a:ext cx="4793" cy="278412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grpSp>
        <p:nvGrpSpPr>
          <p:cNvPr id="149" name="Google Shape;149;p1"/>
          <p:cNvGrpSpPr/>
          <p:nvPr/>
        </p:nvGrpSpPr>
        <p:grpSpPr>
          <a:xfrm>
            <a:off x="3499030" y="3180011"/>
            <a:ext cx="1686972" cy="263081"/>
            <a:chOff x="1615722" y="3912932"/>
            <a:chExt cx="1373074" cy="209269"/>
          </a:xfrm>
        </p:grpSpPr>
        <p:cxnSp>
          <p:nvCxnSpPr>
            <p:cNvPr id="150" name="Google Shape;150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1" name="Google Shape;151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52" name="Google Shape;152;p1"/>
          <p:cNvGrpSpPr/>
          <p:nvPr/>
        </p:nvGrpSpPr>
        <p:grpSpPr>
          <a:xfrm>
            <a:off x="5337440" y="3173682"/>
            <a:ext cx="1686972" cy="263081"/>
            <a:chOff x="1615722" y="3912932"/>
            <a:chExt cx="1373074" cy="209269"/>
          </a:xfrm>
        </p:grpSpPr>
        <p:cxnSp>
          <p:nvCxnSpPr>
            <p:cNvPr id="153" name="Google Shape;153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4" name="Google Shape;154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55" name="Google Shape;155;p1"/>
          <p:cNvGrpSpPr/>
          <p:nvPr/>
        </p:nvGrpSpPr>
        <p:grpSpPr>
          <a:xfrm>
            <a:off x="7166592" y="3176178"/>
            <a:ext cx="1686972" cy="263081"/>
            <a:chOff x="1615722" y="3912932"/>
            <a:chExt cx="1373074" cy="209269"/>
          </a:xfrm>
        </p:grpSpPr>
        <p:cxnSp>
          <p:nvCxnSpPr>
            <p:cNvPr id="156" name="Google Shape;156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57" name="Google Shape;157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58" name="Google Shape;158;p1"/>
          <p:cNvGrpSpPr/>
          <p:nvPr/>
        </p:nvGrpSpPr>
        <p:grpSpPr>
          <a:xfrm>
            <a:off x="8936690" y="3173453"/>
            <a:ext cx="1686972" cy="263081"/>
            <a:chOff x="1615722" y="3912932"/>
            <a:chExt cx="1373074" cy="209269"/>
          </a:xfrm>
        </p:grpSpPr>
        <p:cxnSp>
          <p:nvCxnSpPr>
            <p:cNvPr id="159" name="Google Shape;159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0" name="Google Shape;160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61" name="Google Shape;161;p1"/>
          <p:cNvGrpSpPr/>
          <p:nvPr/>
        </p:nvGrpSpPr>
        <p:grpSpPr>
          <a:xfrm>
            <a:off x="10752531" y="3176177"/>
            <a:ext cx="1686972" cy="263081"/>
            <a:chOff x="1615722" y="3912932"/>
            <a:chExt cx="1373074" cy="209269"/>
          </a:xfrm>
        </p:grpSpPr>
        <p:cxnSp>
          <p:nvCxnSpPr>
            <p:cNvPr id="162" name="Google Shape;162;p1"/>
            <p:cNvCxnSpPr/>
            <p:nvPr/>
          </p:nvCxnSpPr>
          <p:spPr>
            <a:xfrm flipH="1" rot="10800000">
              <a:off x="1615722" y="4117578"/>
              <a:ext cx="1373074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63" name="Google Shape;163;p1"/>
            <p:cNvCxnSpPr/>
            <p:nvPr/>
          </p:nvCxnSpPr>
          <p:spPr>
            <a:xfrm rot="10800000">
              <a:off x="2315941" y="3912932"/>
              <a:ext cx="0" cy="209269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</p:grpSp>
      <p:grpSp>
        <p:nvGrpSpPr>
          <p:cNvPr id="164" name="Google Shape;164;p1"/>
          <p:cNvGrpSpPr/>
          <p:nvPr/>
        </p:nvGrpSpPr>
        <p:grpSpPr>
          <a:xfrm>
            <a:off x="10749048" y="6129417"/>
            <a:ext cx="1686972" cy="266017"/>
            <a:chOff x="10603905" y="6525825"/>
            <a:chExt cx="1686972" cy="266017"/>
          </a:xfrm>
        </p:grpSpPr>
        <p:cxnSp>
          <p:nvCxnSpPr>
            <p:cNvPr id="165" name="Google Shape;165;p1"/>
            <p:cNvCxnSpPr/>
            <p:nvPr/>
          </p:nvCxnSpPr>
          <p:spPr>
            <a:xfrm rot="10800000">
              <a:off x="11467684" y="6528761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66" name="Google Shape;166;p1"/>
            <p:cNvCxnSpPr/>
            <p:nvPr/>
          </p:nvCxnSpPr>
          <p:spPr>
            <a:xfrm flipH="1" rot="10800000">
              <a:off x="10603905" y="6525825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67" name="Google Shape;167;p1"/>
          <p:cNvGrpSpPr/>
          <p:nvPr/>
        </p:nvGrpSpPr>
        <p:grpSpPr>
          <a:xfrm>
            <a:off x="8920934" y="5415393"/>
            <a:ext cx="1686972" cy="991339"/>
            <a:chOff x="8775791" y="6537123"/>
            <a:chExt cx="1686972" cy="266017"/>
          </a:xfrm>
        </p:grpSpPr>
        <p:cxnSp>
          <p:nvCxnSpPr>
            <p:cNvPr id="168" name="Google Shape;168;p1"/>
            <p:cNvCxnSpPr/>
            <p:nvPr/>
          </p:nvCxnSpPr>
          <p:spPr>
            <a:xfrm rot="10800000">
              <a:off x="9639570" y="6540059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69" name="Google Shape;169;p1"/>
            <p:cNvCxnSpPr/>
            <p:nvPr/>
          </p:nvCxnSpPr>
          <p:spPr>
            <a:xfrm flipH="1" rot="10800000">
              <a:off x="8775791" y="6537123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0" name="Google Shape;170;p1"/>
          <p:cNvGrpSpPr/>
          <p:nvPr/>
        </p:nvGrpSpPr>
        <p:grpSpPr>
          <a:xfrm>
            <a:off x="7157975" y="4753421"/>
            <a:ext cx="1686972" cy="1638006"/>
            <a:chOff x="8775791" y="6537123"/>
            <a:chExt cx="1686972" cy="266017"/>
          </a:xfrm>
        </p:grpSpPr>
        <p:cxnSp>
          <p:nvCxnSpPr>
            <p:cNvPr id="171" name="Google Shape;171;p1"/>
            <p:cNvCxnSpPr/>
            <p:nvPr/>
          </p:nvCxnSpPr>
          <p:spPr>
            <a:xfrm rot="10800000">
              <a:off x="9639570" y="6540059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72" name="Google Shape;172;p1"/>
            <p:cNvCxnSpPr/>
            <p:nvPr/>
          </p:nvCxnSpPr>
          <p:spPr>
            <a:xfrm flipH="1" rot="10800000">
              <a:off x="8775791" y="6537123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3" name="Google Shape;173;p1"/>
          <p:cNvGrpSpPr/>
          <p:nvPr/>
        </p:nvGrpSpPr>
        <p:grpSpPr>
          <a:xfrm>
            <a:off x="1752467" y="4853939"/>
            <a:ext cx="1686972" cy="1552594"/>
            <a:chOff x="8775791" y="6537123"/>
            <a:chExt cx="1686972" cy="266017"/>
          </a:xfrm>
        </p:grpSpPr>
        <p:cxnSp>
          <p:nvCxnSpPr>
            <p:cNvPr id="174" name="Google Shape;174;p1"/>
            <p:cNvCxnSpPr/>
            <p:nvPr/>
          </p:nvCxnSpPr>
          <p:spPr>
            <a:xfrm rot="10800000">
              <a:off x="9639570" y="6540059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75" name="Google Shape;175;p1"/>
            <p:cNvCxnSpPr/>
            <p:nvPr/>
          </p:nvCxnSpPr>
          <p:spPr>
            <a:xfrm flipH="1" rot="10800000">
              <a:off x="8775791" y="6537123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6" name="Google Shape;176;p1"/>
          <p:cNvGrpSpPr/>
          <p:nvPr/>
        </p:nvGrpSpPr>
        <p:grpSpPr>
          <a:xfrm>
            <a:off x="5373872" y="5411838"/>
            <a:ext cx="1686972" cy="990800"/>
            <a:chOff x="10603905" y="6525825"/>
            <a:chExt cx="1686972" cy="266017"/>
          </a:xfrm>
        </p:grpSpPr>
        <p:cxnSp>
          <p:nvCxnSpPr>
            <p:cNvPr id="177" name="Google Shape;177;p1"/>
            <p:cNvCxnSpPr/>
            <p:nvPr/>
          </p:nvCxnSpPr>
          <p:spPr>
            <a:xfrm rot="10800000">
              <a:off x="11467684" y="6528761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78" name="Google Shape;178;p1"/>
            <p:cNvCxnSpPr/>
            <p:nvPr/>
          </p:nvCxnSpPr>
          <p:spPr>
            <a:xfrm flipH="1" rot="10800000">
              <a:off x="10603905" y="6525825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179" name="Google Shape;179;p1"/>
          <p:cNvGrpSpPr/>
          <p:nvPr/>
        </p:nvGrpSpPr>
        <p:grpSpPr>
          <a:xfrm>
            <a:off x="3557874" y="5426334"/>
            <a:ext cx="1686972" cy="991339"/>
            <a:chOff x="8775791" y="6537123"/>
            <a:chExt cx="1686972" cy="266017"/>
          </a:xfrm>
        </p:grpSpPr>
        <p:cxnSp>
          <p:nvCxnSpPr>
            <p:cNvPr id="180" name="Google Shape;180;p1"/>
            <p:cNvCxnSpPr/>
            <p:nvPr/>
          </p:nvCxnSpPr>
          <p:spPr>
            <a:xfrm rot="10800000">
              <a:off x="9639570" y="6540059"/>
              <a:ext cx="0" cy="26308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med" w="med" type="triangle"/>
            </a:ln>
          </p:spPr>
        </p:cxnSp>
        <p:cxnSp>
          <p:nvCxnSpPr>
            <p:cNvPr id="181" name="Google Shape;181;p1"/>
            <p:cNvCxnSpPr/>
            <p:nvPr/>
          </p:nvCxnSpPr>
          <p:spPr>
            <a:xfrm flipH="1" rot="10800000">
              <a:off x="8775791" y="6537123"/>
              <a:ext cx="1686972" cy="1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cxnSp>
        <p:nvCxnSpPr>
          <p:cNvPr id="182" name="Google Shape;182;p1"/>
          <p:cNvCxnSpPr/>
          <p:nvPr/>
        </p:nvCxnSpPr>
        <p:spPr>
          <a:xfrm flipH="1" rot="10800000">
            <a:off x="3008945" y="3170915"/>
            <a:ext cx="4516800" cy="19800"/>
          </a:xfrm>
          <a:prstGeom prst="bentConnector3">
            <a:avLst>
              <a:gd fmla="val 0" name="adj1"/>
            </a:avLst>
          </a:prstGeom>
          <a:noFill/>
          <a:ln cap="flat" cmpd="sng" w="12700">
            <a:solidFill>
              <a:srgbClr val="FDC608"/>
            </a:solidFill>
            <a:prstDash val="lgDash"/>
            <a:miter lim="800000"/>
            <a:headEnd len="sm" w="sm" type="none"/>
            <a:tailEnd len="sm" w="sm" type="none"/>
          </a:ln>
        </p:spPr>
      </p:cxnSp>
      <p:cxnSp>
        <p:nvCxnSpPr>
          <p:cNvPr id="183" name="Google Shape;183;p1"/>
          <p:cNvCxnSpPr>
            <a:stCxn id="132" idx="1"/>
            <a:endCxn id="100" idx="3"/>
          </p:cNvCxnSpPr>
          <p:nvPr/>
        </p:nvCxnSpPr>
        <p:spPr>
          <a:xfrm flipH="1">
            <a:off x="7029188" y="2896243"/>
            <a:ext cx="115500" cy="6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84" name="Google Shape;184;p1"/>
          <p:cNvCxnSpPr>
            <a:stCxn id="132" idx="3"/>
            <a:endCxn id="101" idx="1"/>
          </p:cNvCxnSpPr>
          <p:nvPr/>
        </p:nvCxnSpPr>
        <p:spPr>
          <a:xfrm flipH="1" rot="10800000">
            <a:off x="8836328" y="2887543"/>
            <a:ext cx="112200" cy="8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85" name="Google Shape;185;p1"/>
          <p:cNvCxnSpPr>
            <a:stCxn id="102" idx="1"/>
            <a:endCxn id="101" idx="3"/>
          </p:cNvCxnSpPr>
          <p:nvPr/>
        </p:nvCxnSpPr>
        <p:spPr>
          <a:xfrm flipH="1">
            <a:off x="10640339" y="2883623"/>
            <a:ext cx="111600" cy="39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86" name="Google Shape;186;p1"/>
          <p:cNvCxnSpPr/>
          <p:nvPr/>
        </p:nvCxnSpPr>
        <p:spPr>
          <a:xfrm flipH="1" rot="10800000">
            <a:off x="6716944" y="3180670"/>
            <a:ext cx="4516800" cy="19800"/>
          </a:xfrm>
          <a:prstGeom prst="bentConnector3">
            <a:avLst>
              <a:gd fmla="val 0" name="adj1"/>
            </a:avLst>
          </a:prstGeom>
          <a:noFill/>
          <a:ln cap="flat" cmpd="sng" w="12700">
            <a:solidFill>
              <a:srgbClr val="4585AB"/>
            </a:solidFill>
            <a:prstDash val="lgDash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2019-06-17T17:44:47Z</dcterms:created>
  <dc:creator>Kayla Boisvert</dc:creator>
</cp:coreProperties>
</file>