
<file path=[Content_Types].xml><?xml version="1.0" encoding="utf-8"?>
<Types xmlns="http://schemas.openxmlformats.org/package/2006/content-types">
  <Default Extension="emf" ContentType="image/x-emf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9144000" cy="6858000"/>
  <p:defaultTextStyle>
    <a:defPPr>
      <a:defRPr lang="en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294"/>
    <p:restoredTop sz="94694"/>
  </p:normalViewPr>
  <p:slideViewPr>
    <p:cSldViewPr>
      <p:cViewPr varScale="1">
        <p:scale>
          <a:sx n="88" d="100"/>
          <a:sy n="88" d="100"/>
        </p:scale>
        <p:origin x="176" y="80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1686966"/>
            <a:ext cx="7848003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44500" y="2150048"/>
            <a:ext cx="8255000" cy="5130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3/3/21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Lato"/>
                <a:cs typeface="La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4885AA"/>
                </a:solidFill>
                <a:latin typeface="Lato"/>
                <a:cs typeface="Lato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3/3/21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Lato"/>
                <a:cs typeface="La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3/3/21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1686966"/>
            <a:ext cx="7848003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Lato"/>
                <a:cs typeface="La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3/3/21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3/3/21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0" cy="1557020"/>
          </a:xfrm>
          <a:custGeom>
            <a:avLst/>
            <a:gdLst/>
            <a:ahLst/>
            <a:cxnLst/>
            <a:rect l="l" t="t" r="r" b="b"/>
            <a:pathLst>
              <a:path w="9144000" h="1557020">
                <a:moveTo>
                  <a:pt x="9144000" y="0"/>
                </a:moveTo>
                <a:lnTo>
                  <a:pt x="0" y="0"/>
                </a:lnTo>
                <a:lnTo>
                  <a:pt x="0" y="1556994"/>
                </a:lnTo>
                <a:lnTo>
                  <a:pt x="9144000" y="1556994"/>
                </a:lnTo>
                <a:lnTo>
                  <a:pt x="9144000" y="0"/>
                </a:lnTo>
                <a:close/>
              </a:path>
            </a:pathLst>
          </a:custGeom>
          <a:solidFill>
            <a:srgbClr val="4885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511049"/>
            <a:ext cx="8255000" cy="10007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bg1"/>
                </a:solidFill>
                <a:latin typeface="Lato"/>
                <a:cs typeface="La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64474" y="1877567"/>
            <a:ext cx="8215050" cy="4216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4885AA"/>
                </a:solidFill>
                <a:latin typeface="Lato"/>
                <a:cs typeface="Lato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3/3/21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7848003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19100" y="4918217"/>
            <a:ext cx="5334000" cy="1589538"/>
          </a:xfrm>
          <a:prstGeom prst="rect">
            <a:avLst/>
          </a:prstGeom>
        </p:spPr>
        <p:txBody>
          <a:bodyPr vert="horz" wrap="square" lIns="0" tIns="1670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15"/>
              </a:spcBef>
            </a:pPr>
            <a:r>
              <a:rPr lang="es-ES" sz="3400" b="1" dirty="0">
                <a:solidFill>
                  <a:srgbClr val="4885AA"/>
                </a:solidFill>
                <a:latin typeface="Lato"/>
                <a:cs typeface="Lato"/>
              </a:rPr>
              <a:t>TERCER DÍA</a:t>
            </a:r>
          </a:p>
          <a:p>
            <a:pPr marL="38100" marR="5080">
              <a:lnSpc>
                <a:spcPct val="100000"/>
              </a:lnSpc>
              <a:spcBef>
                <a:spcPts val="1005"/>
              </a:spcBef>
            </a:pPr>
            <a:r>
              <a:rPr lang="es-ES" sz="2500" dirty="0">
                <a:solidFill>
                  <a:srgbClr val="FFFFFF"/>
                </a:solidFill>
                <a:latin typeface="Lato"/>
                <a:cs typeface="Lato"/>
              </a:rPr>
              <a:t>Añada el título de su formación aquí.  Añada cualquier logotipo adicional.</a:t>
            </a:r>
          </a:p>
        </p:txBody>
      </p:sp>
      <p:sp>
        <p:nvSpPr>
          <p:cNvPr id="4" name="object 4"/>
          <p:cNvSpPr/>
          <p:nvPr/>
        </p:nvSpPr>
        <p:spPr>
          <a:xfrm>
            <a:off x="0" y="1686966"/>
            <a:ext cx="7847999" cy="32360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4885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231512" y="243408"/>
            <a:ext cx="1431129" cy="118186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419100" y="282736"/>
            <a:ext cx="5029200" cy="1155700"/>
          </a:xfrm>
          <a:prstGeom prst="rect">
            <a:avLst/>
          </a:prstGeom>
        </p:spPr>
        <p:txBody>
          <a:bodyPr vert="horz" wrap="square" lIns="0" tIns="104140" rIns="0" bIns="0" rtlCol="0">
            <a:spAutoFit/>
          </a:bodyPr>
          <a:lstStyle/>
          <a:p>
            <a:pPr marL="12700" marR="5080">
              <a:lnSpc>
                <a:spcPts val="4100"/>
              </a:lnSpc>
              <a:spcBef>
                <a:spcPts val="820"/>
              </a:spcBef>
            </a:pPr>
            <a:r>
              <a:rPr lang="es-ES" sz="4000" dirty="0">
                <a:solidFill>
                  <a:srgbClr val="4885AA"/>
                </a:solidFill>
              </a:rPr>
              <a:t>Taller de educación acelerada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6269101" y="4547095"/>
            <a:ext cx="1580515" cy="381635"/>
          </a:xfrm>
          <a:prstGeom prst="rect">
            <a:avLst/>
          </a:prstGeom>
          <a:solidFill>
            <a:srgbClr val="4885AA"/>
          </a:solidFill>
        </p:spPr>
        <p:txBody>
          <a:bodyPr vert="horz" wrap="square" lIns="0" tIns="75565" rIns="0" bIns="0" rtlCol="0">
            <a:spAutoFit/>
          </a:bodyPr>
          <a:lstStyle/>
          <a:p>
            <a:pPr marL="191770">
              <a:lnSpc>
                <a:spcPct val="100000"/>
              </a:lnSpc>
              <a:spcBef>
                <a:spcPts val="595"/>
              </a:spcBef>
            </a:pPr>
            <a:r>
              <a:rPr lang="es-ES" sz="1300" i="1">
                <a:solidFill>
                  <a:srgbClr val="FFFFFF"/>
                </a:solidFill>
                <a:latin typeface="Lato"/>
                <a:cs typeface="Lato"/>
              </a:rPr>
              <a:t>Foto: © ACNUR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334010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/>
              <a:t>Contratación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572000" y="2209800"/>
            <a:ext cx="3757929" cy="2628925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700"/>
              </a:spcBef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Contratar local</a:t>
            </a:r>
          </a:p>
          <a:p>
            <a:pPr marL="241300" marR="478790" indent="-228600">
              <a:spcBef>
                <a:spcPts val="600"/>
              </a:spcBef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Consultar con la comunidad, asociados, líderes y jóvenes</a:t>
            </a:r>
          </a:p>
          <a:p>
            <a:pPr marL="241300" indent="-228600">
              <a:lnSpc>
                <a:spcPct val="100000"/>
              </a:lnSpc>
              <a:spcBef>
                <a:spcPts val="600"/>
              </a:spcBef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Criterios de selección:</a:t>
            </a:r>
          </a:p>
          <a:p>
            <a:pPr marL="469900" lvl="1" indent="-228600">
              <a:lnSpc>
                <a:spcPct val="100000"/>
              </a:lnSpc>
              <a:spcBef>
                <a:spcPts val="600"/>
              </a:spcBef>
              <a:buChar char="-"/>
              <a:tabLst>
                <a:tab pos="469265" algn="l"/>
                <a:tab pos="4699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Políticas gubernamentales</a:t>
            </a:r>
          </a:p>
          <a:p>
            <a:pPr marL="469900" lvl="1" indent="-228600">
              <a:lnSpc>
                <a:spcPct val="100000"/>
              </a:lnSpc>
              <a:spcBef>
                <a:spcPts val="600"/>
              </a:spcBef>
              <a:buChar char="-"/>
              <a:tabLst>
                <a:tab pos="469265" algn="l"/>
                <a:tab pos="4699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Medidas provisionales</a:t>
            </a:r>
          </a:p>
          <a:p>
            <a:pPr marL="241300" indent="-228600">
              <a:lnSpc>
                <a:spcPct val="100000"/>
              </a:lnSpc>
              <a:spcBef>
                <a:spcPts val="600"/>
              </a:spcBef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Evaluación basada en competencias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449EE5D-391D-4049-BABF-4682D45132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330317"/>
            <a:ext cx="3340100" cy="33401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260350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/>
              <a:t>Supervisión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572000" y="2209800"/>
            <a:ext cx="3794760" cy="3013646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700"/>
              </a:spcBef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Los docentes firman un código de conducta</a:t>
            </a:r>
          </a:p>
          <a:p>
            <a:pPr marL="241300" marR="5080" indent="-228600">
              <a:spcBef>
                <a:spcPts val="600"/>
              </a:spcBef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Definir las funciones y responsabilidades de los distintos agentes</a:t>
            </a:r>
          </a:p>
          <a:p>
            <a:pPr marL="241300" indent="-228600">
              <a:lnSpc>
                <a:spcPct val="100000"/>
              </a:lnSpc>
              <a:spcBef>
                <a:spcPts val="600"/>
              </a:spcBef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La supervisión apoya:</a:t>
            </a:r>
          </a:p>
          <a:p>
            <a:pPr marL="469900" lvl="1" indent="-228600">
              <a:lnSpc>
                <a:spcPct val="100000"/>
              </a:lnSpc>
              <a:spcBef>
                <a:spcPts val="600"/>
              </a:spcBef>
              <a:buChar char="-"/>
              <a:tabLst>
                <a:tab pos="469265" algn="l"/>
                <a:tab pos="4699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La asistencia a su puesto y el tiempo dedicado a la tarea</a:t>
            </a:r>
          </a:p>
          <a:p>
            <a:pPr marL="480695" marR="405130" lvl="1" indent="-239395">
              <a:lnSpc>
                <a:spcPct val="125000"/>
              </a:lnSpc>
              <a:buChar char="-"/>
              <a:tabLst>
                <a:tab pos="469265" algn="l"/>
                <a:tab pos="4699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La gestión del aula y el comportamiento</a:t>
            </a:r>
          </a:p>
          <a:p>
            <a:pPr marL="469900" lvl="1" indent="-228600">
              <a:lnSpc>
                <a:spcPct val="100000"/>
              </a:lnSpc>
              <a:spcBef>
                <a:spcPts val="600"/>
              </a:spcBef>
              <a:buChar char="-"/>
              <a:tabLst>
                <a:tab pos="469265" algn="l"/>
                <a:tab pos="4699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La enseñanza y la pedagogía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D266415-B516-DD43-B059-E9BAC7608E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595326"/>
            <a:ext cx="3581400" cy="316244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346710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/>
              <a:t>Remuneración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406900" y="2654167"/>
            <a:ext cx="3670300" cy="30905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41300">
              <a:spcBef>
                <a:spcPts val="600"/>
              </a:spcBef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Armonizar la escala salarial con otros agentes de la educación:</a:t>
            </a:r>
          </a:p>
          <a:p>
            <a:pPr marL="671513" lvl="1" indent="-227013">
              <a:lnSpc>
                <a:spcPct val="100000"/>
              </a:lnSpc>
              <a:spcBef>
                <a:spcPts val="600"/>
              </a:spcBef>
              <a:buChar char="-"/>
              <a:tabLst>
                <a:tab pos="468313" algn="l"/>
                <a:tab pos="661988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Justa</a:t>
            </a:r>
          </a:p>
          <a:p>
            <a:pPr marL="671513" lvl="1" indent="-227013">
              <a:lnSpc>
                <a:spcPct val="100000"/>
              </a:lnSpc>
              <a:spcBef>
                <a:spcPts val="600"/>
              </a:spcBef>
              <a:buChar char="-"/>
              <a:tabLst>
                <a:tab pos="468313" algn="l"/>
                <a:tab pos="4699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Homogénea</a:t>
            </a:r>
          </a:p>
          <a:p>
            <a:pPr marL="671513" lvl="1" indent="-227013">
              <a:lnSpc>
                <a:spcPct val="100000"/>
              </a:lnSpc>
              <a:spcBef>
                <a:spcPts val="600"/>
              </a:spcBef>
              <a:buChar char="-"/>
              <a:tabLst>
                <a:tab pos="468313" algn="l"/>
                <a:tab pos="4699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Regular</a:t>
            </a:r>
          </a:p>
          <a:p>
            <a:pPr marL="671513" marR="965200" lvl="1" indent="-238125">
              <a:spcBef>
                <a:spcPts val="600"/>
              </a:spcBef>
              <a:buChar char="-"/>
              <a:tabLst>
                <a:tab pos="468313" algn="l"/>
                <a:tab pos="4699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Proporcional al número de horas trabajadas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613F9C-89DA-0D42-99AC-70BACFB2E0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743200"/>
            <a:ext cx="3149600" cy="25781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336550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/>
              <a:t>Remuneración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406900" y="2654167"/>
            <a:ext cx="3856990" cy="251043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41300">
              <a:spcBef>
                <a:spcPts val="700"/>
              </a:spcBef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Los incentivos o el sueldo suplementario pueden incluir:</a:t>
            </a:r>
          </a:p>
          <a:p>
            <a:pPr marL="709295" lvl="1" indent="-228600">
              <a:lnSpc>
                <a:spcPct val="100000"/>
              </a:lnSpc>
              <a:spcBef>
                <a:spcPts val="600"/>
              </a:spcBef>
              <a:buChar char="-"/>
              <a:tabLst>
                <a:tab pos="708660" algn="l"/>
                <a:tab pos="709295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Alojamiento</a:t>
            </a:r>
          </a:p>
          <a:p>
            <a:pPr marL="709295" lvl="1" indent="-228600">
              <a:lnSpc>
                <a:spcPct val="100000"/>
              </a:lnSpc>
              <a:spcBef>
                <a:spcPts val="600"/>
              </a:spcBef>
              <a:buChar char="-"/>
              <a:tabLst>
                <a:tab pos="708660" algn="l"/>
                <a:tab pos="709295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Prestación por condiciones de vida difíciles</a:t>
            </a:r>
          </a:p>
          <a:p>
            <a:pPr marL="709295" lvl="1" indent="-228600">
              <a:lnSpc>
                <a:spcPct val="100000"/>
              </a:lnSpc>
              <a:spcBef>
                <a:spcPts val="600"/>
              </a:spcBef>
              <a:buChar char="-"/>
              <a:tabLst>
                <a:tab pos="708660" algn="l"/>
                <a:tab pos="709295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Subsidio de transporte</a:t>
            </a:r>
          </a:p>
          <a:p>
            <a:pPr marL="709295" marR="381635" lvl="1" indent="-228600">
              <a:spcBef>
                <a:spcPts val="800"/>
              </a:spcBef>
              <a:buChar char="-"/>
              <a:tabLst>
                <a:tab pos="708660" algn="l"/>
                <a:tab pos="709295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Formación y desarrollo profesional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A2AA5E0-F961-A04E-B121-6013D309DA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743200"/>
            <a:ext cx="3149600" cy="25781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4500" y="2150048"/>
            <a:ext cx="283210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3200" b="1" dirty="0">
                <a:solidFill>
                  <a:srgbClr val="FFFFFF"/>
                </a:solidFill>
                <a:latin typeface="Lato"/>
                <a:cs typeface="Lato"/>
              </a:rPr>
              <a:t>Principio 5</a:t>
            </a:r>
          </a:p>
        </p:txBody>
      </p:sp>
      <p:sp>
        <p:nvSpPr>
          <p:cNvPr id="3" name="object 3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4885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44500" y="2803843"/>
            <a:ext cx="681863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2000" dirty="0">
                <a:solidFill>
                  <a:srgbClr val="FFFFFF"/>
                </a:solidFill>
                <a:latin typeface="Lato"/>
                <a:cs typeface="Lato"/>
              </a:rPr>
              <a:t>Los docentes participan en cursos de formación continua para su desarrollo profesional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9144000" cy="5171440"/>
          </a:xfrm>
          <a:custGeom>
            <a:avLst/>
            <a:gdLst/>
            <a:ahLst/>
            <a:cxnLst/>
            <a:rect l="l" t="t" r="r" b="b"/>
            <a:pathLst>
              <a:path w="9144000" h="5171440">
                <a:moveTo>
                  <a:pt x="9144000" y="0"/>
                </a:moveTo>
                <a:lnTo>
                  <a:pt x="0" y="0"/>
                </a:lnTo>
                <a:lnTo>
                  <a:pt x="0" y="5171033"/>
                </a:lnTo>
                <a:lnTo>
                  <a:pt x="9144000" y="5171033"/>
                </a:lnTo>
                <a:lnTo>
                  <a:pt x="9144000" y="0"/>
                </a:lnTo>
                <a:close/>
              </a:path>
            </a:pathLst>
          </a:custGeom>
          <a:solidFill>
            <a:srgbClr val="F2F4F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406900" y="2349767"/>
            <a:ext cx="3988435" cy="2235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Principio 5 y líneas de actuación</a:t>
            </a:r>
          </a:p>
          <a:p>
            <a:pPr>
              <a:lnSpc>
                <a:spcPct val="100000"/>
              </a:lnSpc>
              <a:spcBef>
                <a:spcPts val="60"/>
              </a:spcBef>
              <a:buClr>
                <a:srgbClr val="939598"/>
              </a:buClr>
              <a:buFont typeface="Lato"/>
              <a:buChar char="•"/>
            </a:pPr>
            <a:endParaRPr sz="2950" dirty="0">
              <a:latin typeface="Lato"/>
              <a:cs typeface="Lato"/>
            </a:endParaRPr>
          </a:p>
          <a:p>
            <a:pPr marL="241300" indent="-228600">
              <a:lnSpc>
                <a:spcPct val="100000"/>
              </a:lnSpc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Modelos de desarrollo profesional</a:t>
            </a:r>
          </a:p>
          <a:p>
            <a:pPr>
              <a:lnSpc>
                <a:spcPct val="100000"/>
              </a:lnSpc>
              <a:buClr>
                <a:srgbClr val="939598"/>
              </a:buClr>
              <a:buFont typeface="Lato"/>
              <a:buChar char="•"/>
            </a:pPr>
            <a:endParaRPr sz="2500" dirty="0">
              <a:latin typeface="Lato"/>
              <a:cs typeface="Lato"/>
            </a:endParaRPr>
          </a:p>
          <a:p>
            <a:pPr marL="241300" marR="185420" indent="-228600">
              <a:lnSpc>
                <a:spcPct val="125000"/>
              </a:lnSpc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Preparación de los docentes de EA: ¿Debemos actuar de forma diferente?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438552" y="5271168"/>
            <a:ext cx="1465580" cy="6412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Trabajo en equipo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427990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>
                <a:solidFill>
                  <a:srgbClr val="4885AA"/>
                </a:solidFill>
              </a:rPr>
              <a:t>Resumen de la sesión</a:t>
            </a:r>
          </a:p>
        </p:txBody>
      </p:sp>
      <p:sp>
        <p:nvSpPr>
          <p:cNvPr id="6" name="object 6"/>
          <p:cNvSpPr/>
          <p:nvPr/>
        </p:nvSpPr>
        <p:spPr>
          <a:xfrm>
            <a:off x="0" y="0"/>
            <a:ext cx="261620" cy="1557020"/>
          </a:xfrm>
          <a:custGeom>
            <a:avLst/>
            <a:gdLst/>
            <a:ahLst/>
            <a:cxnLst/>
            <a:rect l="l" t="t" r="r" b="b"/>
            <a:pathLst>
              <a:path w="261620" h="1557020">
                <a:moveTo>
                  <a:pt x="260997" y="0"/>
                </a:moveTo>
                <a:lnTo>
                  <a:pt x="0" y="0"/>
                </a:lnTo>
                <a:lnTo>
                  <a:pt x="0" y="1556994"/>
                </a:lnTo>
                <a:lnTo>
                  <a:pt x="260997" y="1556994"/>
                </a:lnTo>
                <a:lnTo>
                  <a:pt x="260997" y="0"/>
                </a:lnTo>
                <a:close/>
              </a:path>
            </a:pathLst>
          </a:custGeom>
          <a:solidFill>
            <a:srgbClr val="4885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2418003"/>
            <a:ext cx="4031996" cy="29985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2436876" y="5031498"/>
            <a:ext cx="1595120" cy="381635"/>
          </a:xfrm>
          <a:prstGeom prst="rect">
            <a:avLst/>
          </a:prstGeom>
          <a:solidFill>
            <a:srgbClr val="4885AA"/>
          </a:solidFill>
        </p:spPr>
        <p:txBody>
          <a:bodyPr vert="horz" wrap="square" lIns="0" tIns="75565" rIns="0" bIns="0" rtlCol="0">
            <a:spAutoFit/>
          </a:bodyPr>
          <a:lstStyle/>
          <a:p>
            <a:pPr marL="206375">
              <a:lnSpc>
                <a:spcPct val="100000"/>
              </a:lnSpc>
              <a:spcBef>
                <a:spcPts val="595"/>
              </a:spcBef>
            </a:pPr>
            <a:r>
              <a:rPr lang="es-ES" sz="1300" i="1">
                <a:solidFill>
                  <a:srgbClr val="FFFFFF"/>
                </a:solidFill>
                <a:latin typeface="Lato"/>
                <a:cs typeface="Lato"/>
              </a:rPr>
              <a:t>Foto: © ACNUR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557020"/>
          </a:xfrm>
          <a:custGeom>
            <a:avLst/>
            <a:gdLst/>
            <a:ahLst/>
            <a:cxnLst/>
            <a:rect l="l" t="t" r="r" b="b"/>
            <a:pathLst>
              <a:path w="9144000" h="1557020">
                <a:moveTo>
                  <a:pt x="9144000" y="0"/>
                </a:moveTo>
                <a:lnTo>
                  <a:pt x="0" y="0"/>
                </a:lnTo>
                <a:lnTo>
                  <a:pt x="0" y="1556994"/>
                </a:lnTo>
                <a:lnTo>
                  <a:pt x="9144000" y="1556994"/>
                </a:lnTo>
                <a:lnTo>
                  <a:pt x="9144000" y="0"/>
                </a:lnTo>
                <a:close/>
              </a:path>
            </a:pathLst>
          </a:custGeom>
          <a:solidFill>
            <a:srgbClr val="4885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44500" y="511049"/>
            <a:ext cx="298450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3200" b="1" dirty="0">
                <a:solidFill>
                  <a:srgbClr val="FFFFFF"/>
                </a:solidFill>
                <a:latin typeface="Lato"/>
                <a:cs typeface="Lato"/>
              </a:rPr>
              <a:t>Principio 5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38200" y="2362200"/>
            <a:ext cx="3313429" cy="38313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Proporcionar cursos de su desarrollo profesional, tanto antes de su incorporación al puesto como durante su ejercicio profesional, que traten sobre los conocimientos asociados a la materia y sobre pedagogía para el aprendizaje acelerado.</a:t>
            </a:r>
          </a:p>
          <a:p>
            <a:pPr marL="12700" marR="5080">
              <a:lnSpc>
                <a:spcPct val="125000"/>
              </a:lnSpc>
              <a:spcBef>
                <a:spcPts val="100"/>
              </a:spcBef>
            </a:pPr>
            <a:endParaRPr lang="es-ES" sz="2000" dirty="0">
              <a:solidFill>
                <a:srgbClr val="939598"/>
              </a:solidFill>
              <a:latin typeface="Lato"/>
              <a:cs typeface="Lato"/>
            </a:endParaRP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50DA0327-727C-124C-8619-E9EDF7E29A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0" y="2362200"/>
            <a:ext cx="4481597" cy="281118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290830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/>
              <a:t>Principio 5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46800" y="5410200"/>
            <a:ext cx="7010400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Incorporar prácticas en la formación de docentes de los PEA relacionadas con la inclusión, las cuestiones de género y la protección.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2BDA101-7215-6A46-A4BE-827203DD08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3688" y="2286000"/>
            <a:ext cx="5376624" cy="270385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290830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/>
              <a:t>Principio 5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57699" y="2463800"/>
            <a:ext cx="3256279" cy="1930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Garantizar que los docentes reciban apoyo y orientación de manera regular, con el fin de mejorar la calidad de la enseñanza.</a:t>
            </a:r>
          </a:p>
        </p:txBody>
      </p:sp>
      <p:pic>
        <p:nvPicPr>
          <p:cNvPr id="69" name="Picture 68">
            <a:extLst>
              <a:ext uri="{FF2B5EF4-FFF2-40B4-BE49-F238E27FC236}">
                <a16:creationId xmlns:a16="http://schemas.microsoft.com/office/drawing/2014/main" id="{12B32F20-7DD2-6242-92A6-0162E4F7DF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0" y="2057400"/>
            <a:ext cx="4087234" cy="40767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275590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/>
              <a:t>Principio 5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57699" y="2438400"/>
            <a:ext cx="3407410" cy="34372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Trabajar directamente con instituciones de formación de docentes y estructuras nacionales para la formación de docentes de los PEA, con el objetivo de proporcionar formación certificada para el desarrollo profesional de los docentes de EA.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DB267A5-F028-8E44-A300-62EF63BB5B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0" y="2209800"/>
            <a:ext cx="2971800" cy="3136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150048"/>
            <a:ext cx="488950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/>
              <a:t>¡Bienvenidos de nuevo!</a:t>
            </a:r>
          </a:p>
        </p:txBody>
      </p:sp>
      <p:sp>
        <p:nvSpPr>
          <p:cNvPr id="3" name="object 3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4885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764030"/>
          </a:xfrm>
          <a:custGeom>
            <a:avLst/>
            <a:gdLst/>
            <a:ahLst/>
            <a:cxnLst/>
            <a:rect l="l" t="t" r="r" b="b"/>
            <a:pathLst>
              <a:path w="9144000" h="1764030">
                <a:moveTo>
                  <a:pt x="9144000" y="0"/>
                </a:moveTo>
                <a:lnTo>
                  <a:pt x="0" y="0"/>
                </a:lnTo>
                <a:lnTo>
                  <a:pt x="0" y="1764004"/>
                </a:lnTo>
                <a:lnTo>
                  <a:pt x="9144000" y="1764004"/>
                </a:lnTo>
                <a:lnTo>
                  <a:pt x="9144000" y="0"/>
                </a:lnTo>
                <a:close/>
              </a:path>
            </a:pathLst>
          </a:custGeom>
          <a:solidFill>
            <a:srgbClr val="4885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152400"/>
            <a:ext cx="8255000" cy="1000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es-ES" dirty="0"/>
              <a:t>¿En qué se diferencia el desarrollo profesional (DP) de los docentes de EA del DP de los docentes de la escuela formal?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1F644D5D-CE6D-974D-B305-3042069F28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2133600"/>
            <a:ext cx="3086100" cy="389659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150048"/>
            <a:ext cx="4768850" cy="1000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es-ES" dirty="0"/>
              <a:t>Directrices del DP continuo y ejemplos</a:t>
            </a:r>
          </a:p>
        </p:txBody>
      </p:sp>
      <p:sp>
        <p:nvSpPr>
          <p:cNvPr id="3" name="object 3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4885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764030"/>
          </a:xfrm>
          <a:custGeom>
            <a:avLst/>
            <a:gdLst/>
            <a:ahLst/>
            <a:cxnLst/>
            <a:rect l="l" t="t" r="r" b="b"/>
            <a:pathLst>
              <a:path w="9144000" h="1764030">
                <a:moveTo>
                  <a:pt x="9144000" y="0"/>
                </a:moveTo>
                <a:lnTo>
                  <a:pt x="0" y="0"/>
                </a:lnTo>
                <a:lnTo>
                  <a:pt x="0" y="1764004"/>
                </a:lnTo>
                <a:lnTo>
                  <a:pt x="9144000" y="1764004"/>
                </a:lnTo>
                <a:lnTo>
                  <a:pt x="9144000" y="0"/>
                </a:lnTo>
                <a:close/>
              </a:path>
            </a:pathLst>
          </a:custGeom>
          <a:solidFill>
            <a:srgbClr val="4885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499" y="257416"/>
            <a:ext cx="8255000" cy="1000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es-ES" dirty="0"/>
              <a:t>Mejores prácticas internacionales en materia de desarrollo profesional de los docentes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49617" y="1915286"/>
            <a:ext cx="7644765" cy="455958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1700" b="1" dirty="0">
                <a:solidFill>
                  <a:srgbClr val="939598"/>
                </a:solidFill>
                <a:latin typeface="Lato-Heavy"/>
                <a:cs typeface="Lato-Heavy"/>
              </a:rPr>
              <a:t>El desarrollo profesional docente debe:</a:t>
            </a:r>
          </a:p>
          <a:p>
            <a:pPr marL="241300" marR="234950" indent="-228600">
              <a:lnSpc>
                <a:spcPct val="143500"/>
              </a:lnSpc>
              <a:spcBef>
                <a:spcPts val="1055"/>
              </a:spcBef>
              <a:buChar char="•"/>
              <a:tabLst>
                <a:tab pos="241300" algn="l"/>
              </a:tabLst>
            </a:pPr>
            <a:r>
              <a:rPr lang="es-ES" sz="1700" b="1" dirty="0">
                <a:solidFill>
                  <a:srgbClr val="939598"/>
                </a:solidFill>
                <a:latin typeface="Lato"/>
                <a:cs typeface="Lato"/>
              </a:rPr>
              <a:t>Abordar las necesidades del docente y el alumno </a:t>
            </a:r>
            <a:r>
              <a:rPr lang="es-ES" sz="1700" dirty="0">
                <a:solidFill>
                  <a:srgbClr val="939598"/>
                </a:solidFill>
                <a:latin typeface="Lato"/>
                <a:cs typeface="Lato"/>
              </a:rPr>
              <a:t>mediante enfoques apropiados para las condiciones de las escuelas.</a:t>
            </a:r>
          </a:p>
          <a:p>
            <a:pPr marL="241300" marR="51435" indent="-228600">
              <a:lnSpc>
                <a:spcPct val="143500"/>
              </a:lnSpc>
              <a:buChar char="•"/>
              <a:tabLst>
                <a:tab pos="241300" algn="l"/>
              </a:tabLst>
            </a:pPr>
            <a:r>
              <a:rPr lang="es-ES" sz="1700" b="1" dirty="0">
                <a:solidFill>
                  <a:srgbClr val="939598"/>
                </a:solidFill>
                <a:latin typeface="Lato"/>
                <a:cs typeface="Lato"/>
              </a:rPr>
              <a:t>Ser a largo plazo, continuo, secuenciado y acumulativo</a:t>
            </a:r>
            <a:r>
              <a:rPr lang="es-ES" sz="1700" dirty="0">
                <a:solidFill>
                  <a:srgbClr val="939598"/>
                </a:solidFill>
                <a:latin typeface="Lato"/>
                <a:cs typeface="Lato"/>
              </a:rPr>
              <a:t>, y ofrecer a los docentes oportunidades para adquirir nuevos conocimientos y aptitudes y mejorar sus habilidades a lo largo del tiempo.</a:t>
            </a:r>
          </a:p>
          <a:p>
            <a:pPr marL="241300" marR="158115" indent="-228600">
              <a:lnSpc>
                <a:spcPct val="143500"/>
              </a:lnSpc>
              <a:buChar char="•"/>
              <a:tabLst>
                <a:tab pos="241300" algn="l"/>
              </a:tabLst>
            </a:pPr>
            <a:r>
              <a:rPr lang="es-ES" sz="1700" b="1" dirty="0">
                <a:solidFill>
                  <a:srgbClr val="939598"/>
                </a:solidFill>
                <a:latin typeface="Lato"/>
                <a:cs typeface="Lato"/>
              </a:rPr>
              <a:t>Centrarse en los resultados de aprendizaje de los alumnos </a:t>
            </a:r>
            <a:r>
              <a:rPr lang="es-ES" sz="1700" dirty="0">
                <a:solidFill>
                  <a:srgbClr val="939598"/>
                </a:solidFill>
                <a:latin typeface="Lato"/>
                <a:cs typeface="Lato"/>
              </a:rPr>
              <a:t>de forma que los profesores puedan utilizar sus nuevos conocimientos y aptitudes.</a:t>
            </a:r>
          </a:p>
          <a:p>
            <a:pPr marL="241300" marR="5080" indent="-228600">
              <a:lnSpc>
                <a:spcPct val="143500"/>
              </a:lnSpc>
              <a:buChar char="•"/>
              <a:tabLst>
                <a:tab pos="241300" algn="l"/>
              </a:tabLst>
            </a:pPr>
            <a:r>
              <a:rPr lang="es-ES" sz="1700" b="1" dirty="0">
                <a:solidFill>
                  <a:srgbClr val="939598"/>
                </a:solidFill>
                <a:latin typeface="Lato"/>
                <a:cs typeface="Lato"/>
              </a:rPr>
              <a:t>Ser un modelo de enseñanza centrado en el alumno </a:t>
            </a:r>
            <a:r>
              <a:rPr lang="es-ES" sz="1700" dirty="0">
                <a:solidFill>
                  <a:srgbClr val="939598"/>
                </a:solidFill>
                <a:latin typeface="Lato"/>
                <a:cs typeface="Lato"/>
              </a:rPr>
              <a:t>de forma que los docentes experimenten y reflexionen sobre las actividades de aprendizaje que van a dirigir.</a:t>
            </a:r>
          </a:p>
          <a:p>
            <a:pPr marL="241300" indent="-228600">
              <a:lnSpc>
                <a:spcPct val="100000"/>
              </a:lnSpc>
              <a:spcBef>
                <a:spcPts val="940"/>
              </a:spcBef>
              <a:buChar char="•"/>
              <a:tabLst>
                <a:tab pos="241300" algn="l"/>
              </a:tabLst>
            </a:pPr>
            <a:r>
              <a:rPr lang="es-ES" sz="1700" b="1" dirty="0">
                <a:solidFill>
                  <a:srgbClr val="939598"/>
                </a:solidFill>
                <a:latin typeface="Lato"/>
                <a:cs typeface="Lato"/>
              </a:rPr>
              <a:t>Utilizar la evaluación formativa y sumativa </a:t>
            </a:r>
            <a:r>
              <a:rPr lang="es-ES" sz="1700" dirty="0">
                <a:solidFill>
                  <a:srgbClr val="939598"/>
                </a:solidFill>
                <a:latin typeface="Lato"/>
                <a:cs typeface="Lato"/>
              </a:rPr>
              <a:t>para la mejora del programa.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296035"/>
          </a:xfrm>
          <a:custGeom>
            <a:avLst/>
            <a:gdLst/>
            <a:ahLst/>
            <a:cxnLst/>
            <a:rect l="l" t="t" r="r" b="b"/>
            <a:pathLst>
              <a:path w="9144000" h="1296035">
                <a:moveTo>
                  <a:pt x="9144000" y="0"/>
                </a:moveTo>
                <a:lnTo>
                  <a:pt x="0" y="0"/>
                </a:lnTo>
                <a:lnTo>
                  <a:pt x="0" y="1295996"/>
                </a:lnTo>
                <a:lnTo>
                  <a:pt x="9144000" y="1295996"/>
                </a:lnTo>
                <a:lnTo>
                  <a:pt x="9144000" y="0"/>
                </a:lnTo>
                <a:close/>
              </a:path>
            </a:pathLst>
          </a:custGeom>
          <a:solidFill>
            <a:srgbClr val="4885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57200" y="134937"/>
            <a:ext cx="610235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/>
              <a:t>Modelos de desarrollo profesional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32500" y="1547721"/>
            <a:ext cx="8119109" cy="4329519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241300" marR="699770" indent="-228600">
              <a:lnSpc>
                <a:spcPct val="101899"/>
              </a:lnSpc>
              <a:spcBef>
                <a:spcPts val="55"/>
              </a:spcBef>
              <a:buChar char="•"/>
              <a:tabLst>
                <a:tab pos="241300" algn="l"/>
              </a:tabLst>
            </a:pPr>
            <a:r>
              <a:rPr lang="es-ES" sz="1300" b="1" dirty="0">
                <a:solidFill>
                  <a:srgbClr val="4885AA"/>
                </a:solidFill>
                <a:latin typeface="Lato"/>
                <a:cs typeface="Lato"/>
              </a:rPr>
              <a:t>Programas de DP estandardizados: </a:t>
            </a:r>
            <a:r>
              <a:rPr lang="es-ES" sz="1300" dirty="0">
                <a:solidFill>
                  <a:srgbClr val="939598"/>
                </a:solidFill>
                <a:latin typeface="Lato"/>
                <a:cs typeface="Lato"/>
              </a:rPr>
              <a:t>Rápida diseminación de habilidades y contenidos específicos, a menudo a través de un enfoque de «cascada» o «formación de formadores».</a:t>
            </a:r>
          </a:p>
          <a:p>
            <a:pPr marL="264160">
              <a:lnSpc>
                <a:spcPct val="100000"/>
              </a:lnSpc>
              <a:spcBef>
                <a:spcPts val="240"/>
              </a:spcBef>
            </a:pPr>
            <a:r>
              <a:rPr lang="es-ES" sz="1300" b="1" dirty="0">
                <a:solidFill>
                  <a:srgbClr val="939598"/>
                </a:solidFill>
                <a:latin typeface="Lato"/>
                <a:cs typeface="Lato"/>
              </a:rPr>
              <a:t>Ejemplos: Talleres, instituciones, conferencias</a:t>
            </a:r>
          </a:p>
          <a:p>
            <a:pPr marL="660400" lvl="1" indent="-216535">
              <a:lnSpc>
                <a:spcPct val="100000"/>
              </a:lnSpc>
              <a:spcBef>
                <a:spcPts val="320"/>
              </a:spcBef>
              <a:buChar char="-"/>
              <a:tabLst>
                <a:tab pos="660400" algn="l"/>
                <a:tab pos="661035" algn="l"/>
              </a:tabLst>
            </a:pPr>
            <a:r>
              <a:rPr lang="es-ES" sz="1300" dirty="0">
                <a:solidFill>
                  <a:srgbClr val="939598"/>
                </a:solidFill>
                <a:latin typeface="Lato"/>
                <a:cs typeface="Lato"/>
              </a:rPr>
              <a:t>Presentar y demostrar nuevos conceptos, estratégicas o técnicas</a:t>
            </a:r>
          </a:p>
          <a:p>
            <a:pPr marL="660400" lvl="1" indent="-216535">
              <a:lnSpc>
                <a:spcPct val="100000"/>
              </a:lnSpc>
              <a:spcBef>
                <a:spcPts val="320"/>
              </a:spcBef>
              <a:buChar char="-"/>
              <a:tabLst>
                <a:tab pos="660400" algn="l"/>
                <a:tab pos="661035" algn="l"/>
              </a:tabLst>
            </a:pPr>
            <a:r>
              <a:rPr lang="es-ES" sz="1300" dirty="0">
                <a:solidFill>
                  <a:srgbClr val="939598"/>
                </a:solidFill>
                <a:latin typeface="Lato"/>
                <a:cs typeface="Lato"/>
              </a:rPr>
              <a:t>Llegar a grandes grupos de profesionales</a:t>
            </a:r>
          </a:p>
          <a:p>
            <a:pPr marL="660400" lvl="1" indent="-216535">
              <a:lnSpc>
                <a:spcPct val="100000"/>
              </a:lnSpc>
              <a:spcBef>
                <a:spcPts val="320"/>
              </a:spcBef>
              <a:buChar char="-"/>
              <a:tabLst>
                <a:tab pos="660400" algn="l"/>
                <a:tab pos="661035" algn="l"/>
              </a:tabLst>
            </a:pPr>
            <a:r>
              <a:rPr lang="es-ES" sz="1300" dirty="0">
                <a:solidFill>
                  <a:srgbClr val="939598"/>
                </a:solidFill>
                <a:latin typeface="Lato"/>
                <a:cs typeface="Lato"/>
              </a:rPr>
              <a:t>Compartir experiencias</a:t>
            </a:r>
          </a:p>
          <a:p>
            <a:pPr marL="660400" lvl="1" indent="-216535">
              <a:lnSpc>
                <a:spcPct val="100000"/>
              </a:lnSpc>
              <a:spcBef>
                <a:spcPts val="520"/>
              </a:spcBef>
              <a:buChar char="-"/>
              <a:tabLst>
                <a:tab pos="660400" algn="l"/>
                <a:tab pos="661035" algn="l"/>
              </a:tabLst>
            </a:pPr>
            <a:r>
              <a:rPr lang="es-ES" sz="1300" dirty="0">
                <a:solidFill>
                  <a:srgbClr val="939598"/>
                </a:solidFill>
                <a:latin typeface="Lato"/>
                <a:cs typeface="Lato"/>
              </a:rPr>
              <a:t>Servir de modelo de prácticas de enseñanza</a:t>
            </a:r>
          </a:p>
          <a:p>
            <a:pPr lvl="1">
              <a:lnSpc>
                <a:spcPct val="100000"/>
              </a:lnSpc>
              <a:buClr>
                <a:srgbClr val="939598"/>
              </a:buClr>
              <a:buFont typeface="Lato"/>
              <a:buChar char="-"/>
            </a:pPr>
            <a:endParaRPr sz="1300" dirty="0">
              <a:latin typeface="Lato"/>
              <a:cs typeface="Lato"/>
            </a:endParaRPr>
          </a:p>
          <a:p>
            <a:pPr marL="241300" marR="607060" indent="-228600">
              <a:lnSpc>
                <a:spcPct val="101899"/>
              </a:lnSpc>
              <a:buChar char="•"/>
              <a:tabLst>
                <a:tab pos="241300" algn="l"/>
              </a:tabLst>
            </a:pPr>
            <a:r>
              <a:rPr lang="es-ES" sz="1300" b="1" dirty="0">
                <a:solidFill>
                  <a:srgbClr val="4885AA"/>
                </a:solidFill>
                <a:latin typeface="Lato"/>
                <a:cs typeface="Lato"/>
              </a:rPr>
              <a:t>DP in situ o centrada en la escuela: </a:t>
            </a:r>
            <a:r>
              <a:rPr lang="es-ES" sz="1300" dirty="0">
                <a:solidFill>
                  <a:srgbClr val="939598"/>
                </a:solidFill>
                <a:latin typeface="Lato"/>
                <a:cs typeface="Lato"/>
              </a:rPr>
              <a:t>Procesos de cambio a más largo plazo, normalmente a través de actividades facilitadas localmente que crean comunidades de práctica in situ.</a:t>
            </a:r>
          </a:p>
          <a:p>
            <a:pPr marL="269875" marR="607060">
              <a:lnSpc>
                <a:spcPct val="150000"/>
              </a:lnSpc>
              <a:tabLst>
                <a:tab pos="241300" algn="l"/>
              </a:tabLst>
            </a:pPr>
            <a:r>
              <a:rPr lang="es-ES" sz="1300" b="1" dirty="0">
                <a:solidFill>
                  <a:srgbClr val="939598"/>
                </a:solidFill>
                <a:latin typeface="Lato"/>
                <a:cs typeface="Lato"/>
              </a:rPr>
              <a:t>Ejemplos: Círculos de estudio, investigación de profesionales, orientación y tutoría</a:t>
            </a:r>
          </a:p>
          <a:p>
            <a:pPr marL="660400" lvl="1" indent="-216535">
              <a:lnSpc>
                <a:spcPct val="100000"/>
              </a:lnSpc>
              <a:spcBef>
                <a:spcPts val="320"/>
              </a:spcBef>
              <a:buChar char="-"/>
              <a:tabLst>
                <a:tab pos="660400" algn="l"/>
                <a:tab pos="661035" algn="l"/>
              </a:tabLst>
            </a:pPr>
            <a:r>
              <a:rPr lang="es-ES" sz="1300" dirty="0">
                <a:solidFill>
                  <a:srgbClr val="939598"/>
                </a:solidFill>
                <a:latin typeface="Lato"/>
                <a:cs typeface="Lato"/>
              </a:rPr>
              <a:t>Reforzar el conocimiento, las competencias y las habilidades de los docentes como grupo</a:t>
            </a:r>
            <a:endParaRPr lang="es-ES" sz="1300" b="1" dirty="0">
              <a:solidFill>
                <a:srgbClr val="939598"/>
              </a:solidFill>
              <a:latin typeface="Lato"/>
              <a:cs typeface="Lato"/>
            </a:endParaRPr>
          </a:p>
          <a:p>
            <a:pPr marL="660400" lvl="1" indent="-216535">
              <a:lnSpc>
                <a:spcPct val="100000"/>
              </a:lnSpc>
              <a:spcBef>
                <a:spcPts val="520"/>
              </a:spcBef>
              <a:buChar char="-"/>
              <a:tabLst>
                <a:tab pos="660400" algn="l"/>
                <a:tab pos="661035" algn="l"/>
              </a:tabLst>
            </a:pPr>
            <a:r>
              <a:rPr lang="es-ES" sz="1300" dirty="0">
                <a:solidFill>
                  <a:srgbClr val="939598"/>
                </a:solidFill>
                <a:latin typeface="Lato"/>
                <a:cs typeface="Lato"/>
              </a:rPr>
              <a:t>Construir una comunidad, reducir la rotación</a:t>
            </a:r>
          </a:p>
          <a:p>
            <a:pPr lvl="1">
              <a:lnSpc>
                <a:spcPct val="100000"/>
              </a:lnSpc>
              <a:buClr>
                <a:srgbClr val="939598"/>
              </a:buClr>
              <a:buFont typeface="Lato"/>
              <a:buChar char="-"/>
            </a:pPr>
            <a:endParaRPr sz="1300" dirty="0">
              <a:latin typeface="Lato"/>
              <a:cs typeface="Lato"/>
            </a:endParaRPr>
          </a:p>
          <a:p>
            <a:pPr marL="241300" marR="827405" indent="-228600">
              <a:lnSpc>
                <a:spcPct val="101899"/>
              </a:lnSpc>
              <a:buChar char="•"/>
              <a:tabLst>
                <a:tab pos="241300" algn="l"/>
              </a:tabLst>
            </a:pPr>
            <a:r>
              <a:rPr lang="es-ES" sz="1300" b="1" dirty="0">
                <a:solidFill>
                  <a:srgbClr val="4885AA"/>
                </a:solidFill>
                <a:latin typeface="Lato"/>
                <a:cs typeface="Lato"/>
              </a:rPr>
              <a:t>DP individual o autodirigido: </a:t>
            </a:r>
            <a:r>
              <a:rPr lang="es-ES" sz="1300" dirty="0">
                <a:solidFill>
                  <a:srgbClr val="939598"/>
                </a:solidFill>
                <a:latin typeface="Lato"/>
                <a:cs typeface="Lato"/>
              </a:rPr>
              <a:t>DP individualizado y autodirigido con poca estructura o apoyo formal.</a:t>
            </a:r>
          </a:p>
          <a:p>
            <a:pPr marL="240029">
              <a:lnSpc>
                <a:spcPct val="100000"/>
              </a:lnSpc>
              <a:spcBef>
                <a:spcPts val="440"/>
              </a:spcBef>
            </a:pPr>
            <a:r>
              <a:rPr lang="es-ES" sz="1300" b="1" dirty="0">
                <a:solidFill>
                  <a:srgbClr val="939598"/>
                </a:solidFill>
                <a:latin typeface="Lato"/>
                <a:cs typeface="Lato"/>
              </a:rPr>
              <a:t>Ejemplos: Plan de aprendizaje individual, guía de autoestudio (impresas o en línea)</a:t>
            </a:r>
          </a:p>
          <a:p>
            <a:pPr marL="660400" lvl="1" indent="-216535">
              <a:lnSpc>
                <a:spcPct val="100000"/>
              </a:lnSpc>
              <a:spcBef>
                <a:spcPts val="320"/>
              </a:spcBef>
              <a:buChar char="-"/>
              <a:tabLst>
                <a:tab pos="660400" algn="l"/>
                <a:tab pos="661035" algn="l"/>
              </a:tabLst>
            </a:pPr>
            <a:r>
              <a:rPr lang="es-ES" sz="1300" dirty="0">
                <a:solidFill>
                  <a:srgbClr val="939598"/>
                </a:solidFill>
                <a:latin typeface="Lato"/>
                <a:cs typeface="Lato"/>
              </a:rPr>
              <a:t>Sirve a las personas que quieren estudiar por su cuenta o que tienen dificultades para asistir al DP en persona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1000" y="304800"/>
            <a:ext cx="769556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/>
              <a:t>Específico para docentes de educación acelerada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35012" y="1818571"/>
            <a:ext cx="7673975" cy="4407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678815" indent="-228600">
              <a:lnSpc>
                <a:spcPct val="116700"/>
              </a:lnSpc>
              <a:spcBef>
                <a:spcPts val="100"/>
              </a:spcBef>
              <a:buChar char="•"/>
              <a:tabLst>
                <a:tab pos="241300" algn="l"/>
                <a:tab pos="1532255" algn="l"/>
              </a:tabLst>
            </a:pPr>
            <a:r>
              <a:rPr lang="es-ES" dirty="0">
                <a:solidFill>
                  <a:srgbClr val="4885AA"/>
                </a:solidFill>
                <a:latin typeface="Lato"/>
                <a:cs typeface="Lato"/>
              </a:rPr>
              <a:t>Desafío: </a:t>
            </a:r>
            <a:r>
              <a:rPr lang="es-ES" dirty="0">
                <a:solidFill>
                  <a:srgbClr val="939598"/>
                </a:solidFill>
                <a:latin typeface="Lato"/>
                <a:cs typeface="Lato"/>
              </a:rPr>
              <a:t>Muchos docentes de EA no han recibido una formación profesional como docentes o tienen escasas habilidades.</a:t>
            </a:r>
          </a:p>
          <a:p>
            <a:pPr marL="480695" marR="5080" lvl="1" indent="-252095">
              <a:lnSpc>
                <a:spcPct val="116700"/>
              </a:lnSpc>
              <a:buFont typeface="Lato"/>
              <a:buChar char="-"/>
              <a:tabLst>
                <a:tab pos="480059" algn="l"/>
                <a:tab pos="480695" algn="l"/>
              </a:tabLst>
            </a:pPr>
            <a:r>
              <a:rPr lang="es-ES" b="1" dirty="0">
                <a:solidFill>
                  <a:srgbClr val="939598"/>
                </a:solidFill>
                <a:latin typeface="Lato"/>
                <a:cs typeface="Lato"/>
              </a:rPr>
              <a:t>Respuesta: </a:t>
            </a:r>
            <a:r>
              <a:rPr lang="es-ES" dirty="0">
                <a:solidFill>
                  <a:srgbClr val="939598"/>
                </a:solidFill>
                <a:latin typeface="Lato"/>
                <a:cs typeface="Lato"/>
              </a:rPr>
              <a:t>Apoyo y práctica continuos en las pedagogías del aprendizaje acelerado, repaso y práctica del contenido de EA.</a:t>
            </a:r>
          </a:p>
          <a:p>
            <a:pPr marL="241300" marR="969010" indent="-228600">
              <a:lnSpc>
                <a:spcPct val="116700"/>
              </a:lnSpc>
              <a:spcBef>
                <a:spcPts val="1200"/>
              </a:spcBef>
              <a:buChar char="•"/>
              <a:tabLst>
                <a:tab pos="241300" algn="l"/>
              </a:tabLst>
            </a:pPr>
            <a:r>
              <a:rPr lang="es-ES" dirty="0">
                <a:solidFill>
                  <a:srgbClr val="4885AA"/>
                </a:solidFill>
                <a:latin typeface="Lato"/>
                <a:cs typeface="Lato"/>
              </a:rPr>
              <a:t>Desafío: </a:t>
            </a:r>
            <a:r>
              <a:rPr lang="es-ES" dirty="0">
                <a:solidFill>
                  <a:srgbClr val="939598"/>
                </a:solidFill>
                <a:latin typeface="Lato"/>
                <a:cs typeface="Lato"/>
              </a:rPr>
              <a:t>Muchos docentes de EA no tienen experiencia con los programas de educación acelerada.</a:t>
            </a:r>
          </a:p>
          <a:p>
            <a:pPr marL="480695" marR="167005" lvl="1" indent="-252095">
              <a:lnSpc>
                <a:spcPct val="116700"/>
              </a:lnSpc>
              <a:buFont typeface="Lato"/>
              <a:buChar char="-"/>
              <a:tabLst>
                <a:tab pos="480059" algn="l"/>
                <a:tab pos="480695" algn="l"/>
              </a:tabLst>
            </a:pPr>
            <a:r>
              <a:rPr lang="es-ES" b="1" dirty="0">
                <a:solidFill>
                  <a:srgbClr val="939598"/>
                </a:solidFill>
                <a:latin typeface="Lato"/>
                <a:cs typeface="Lato"/>
              </a:rPr>
              <a:t>Respuesta: </a:t>
            </a:r>
            <a:r>
              <a:rPr lang="es-ES" dirty="0">
                <a:solidFill>
                  <a:srgbClr val="939598"/>
                </a:solidFill>
                <a:latin typeface="Lato"/>
                <a:cs typeface="Lato"/>
              </a:rPr>
              <a:t>Orientación sobre los objetivos y métodos de la educación acelerada.</a:t>
            </a:r>
          </a:p>
          <a:p>
            <a:pPr marL="241300" indent="-228600">
              <a:lnSpc>
                <a:spcPct val="100000"/>
              </a:lnSpc>
              <a:spcBef>
                <a:spcPts val="1200"/>
              </a:spcBef>
              <a:buChar char="•"/>
              <a:tabLst>
                <a:tab pos="241300" algn="l"/>
              </a:tabLst>
            </a:pPr>
            <a:r>
              <a:rPr lang="es-ES" dirty="0">
                <a:solidFill>
                  <a:srgbClr val="4885AA"/>
                </a:solidFill>
                <a:latin typeface="Lato"/>
                <a:cs typeface="Lato"/>
              </a:rPr>
              <a:t>Desafío: </a:t>
            </a:r>
            <a:r>
              <a:rPr lang="es-ES" dirty="0">
                <a:solidFill>
                  <a:srgbClr val="939598"/>
                </a:solidFill>
                <a:latin typeface="Lato"/>
                <a:cs typeface="Lato"/>
              </a:rPr>
              <a:t>Es posible que muchos alumnos de EA nunca hayan asistido a la escuela.</a:t>
            </a:r>
          </a:p>
          <a:p>
            <a:pPr marL="480695" marR="20320" lvl="1" indent="-252095">
              <a:lnSpc>
                <a:spcPct val="116700"/>
              </a:lnSpc>
              <a:buFont typeface="Lato"/>
              <a:buChar char="-"/>
              <a:tabLst>
                <a:tab pos="480059" algn="l"/>
                <a:tab pos="480695" algn="l"/>
              </a:tabLst>
            </a:pPr>
            <a:r>
              <a:rPr lang="es-ES" b="1" dirty="0">
                <a:solidFill>
                  <a:srgbClr val="939598"/>
                </a:solidFill>
                <a:latin typeface="Lato"/>
                <a:cs typeface="Lato"/>
              </a:rPr>
              <a:t>Respuesta: </a:t>
            </a:r>
            <a:r>
              <a:rPr lang="es-ES" dirty="0">
                <a:solidFill>
                  <a:srgbClr val="939598"/>
                </a:solidFill>
                <a:latin typeface="Lato"/>
                <a:cs typeface="Lato"/>
              </a:rPr>
              <a:t>Preparación para impartir un curso introductorio de preparación escolar para los alumnos con sobreedad que estén en el nivel más inicial.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769556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/>
              <a:t>Específico para docentes de educación acelerada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32500" y="1993968"/>
            <a:ext cx="7339330" cy="37323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634365" indent="-228600">
              <a:lnSpc>
                <a:spcPct val="1167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4885AA"/>
                </a:solidFill>
                <a:latin typeface="Lato"/>
                <a:cs typeface="Lato"/>
              </a:rPr>
              <a:t>Desafío: </a:t>
            </a: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Los alumnos de EA tienen distintos niveles de desarrollo y habilidades.</a:t>
            </a:r>
          </a:p>
          <a:p>
            <a:pPr marL="480695" marR="234950" lvl="1" indent="-252095">
              <a:lnSpc>
                <a:spcPct val="116700"/>
              </a:lnSpc>
              <a:buFont typeface="Lato"/>
              <a:buChar char="-"/>
              <a:tabLst>
                <a:tab pos="480059" algn="l"/>
                <a:tab pos="480695" algn="l"/>
              </a:tabLst>
            </a:pPr>
            <a:r>
              <a:rPr lang="es-ES" sz="2000" b="1" dirty="0">
                <a:solidFill>
                  <a:srgbClr val="939598"/>
                </a:solidFill>
                <a:latin typeface="Lato"/>
                <a:cs typeface="Lato"/>
              </a:rPr>
              <a:t>Respuesta: </a:t>
            </a: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Práctica en métodos de enseñanza diferenciada (o métodos de enseñanza multigrado), orientación para apoyar el aprendizaje de los jóvenes de más edad.</a:t>
            </a:r>
          </a:p>
          <a:p>
            <a:pPr marL="241300" marR="5080" indent="-228600">
              <a:lnSpc>
                <a:spcPct val="116700"/>
              </a:lnSpc>
              <a:spcBef>
                <a:spcPts val="1200"/>
              </a:spcBef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4885AA"/>
                </a:solidFill>
                <a:latin typeface="Lato"/>
                <a:cs typeface="Lato"/>
              </a:rPr>
              <a:t>Desafío: </a:t>
            </a: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Los alumnos (y los facilitadores) pueden haberse visto afectados por un conflicto o un trauma.</a:t>
            </a:r>
          </a:p>
          <a:p>
            <a:pPr marL="480695" marR="600710" lvl="1" indent="-252095">
              <a:lnSpc>
                <a:spcPct val="116700"/>
              </a:lnSpc>
              <a:buFont typeface="Lato"/>
              <a:buChar char="-"/>
              <a:tabLst>
                <a:tab pos="480059" algn="l"/>
                <a:tab pos="480695" algn="l"/>
              </a:tabLst>
            </a:pPr>
            <a:r>
              <a:rPr lang="es-ES" sz="2000" b="1" dirty="0">
                <a:solidFill>
                  <a:srgbClr val="939598"/>
                </a:solidFill>
                <a:latin typeface="Lato"/>
                <a:cs typeface="Lato"/>
              </a:rPr>
              <a:t>Respuesta: </a:t>
            </a: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Orientación para la creación y el mantenimiento de un aula afectuosa; reflexión sobre los propios prejuicios; habilidades de aprendizaje socioemocional.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4500" y="2150048"/>
            <a:ext cx="237490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3200" b="1" dirty="0">
                <a:solidFill>
                  <a:srgbClr val="FFFFFF"/>
                </a:solidFill>
                <a:latin typeface="Lato"/>
                <a:cs typeface="Lato"/>
              </a:rPr>
              <a:t>Principio 6</a:t>
            </a:r>
          </a:p>
        </p:txBody>
      </p:sp>
      <p:sp>
        <p:nvSpPr>
          <p:cNvPr id="3" name="object 3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4885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44500" y="2803843"/>
            <a:ext cx="402336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2000" dirty="0">
                <a:solidFill>
                  <a:srgbClr val="FFFFFF"/>
                </a:solidFill>
                <a:latin typeface="Lato"/>
                <a:cs typeface="Lato"/>
              </a:rPr>
              <a:t>Los objetivos, el seguimiento y la financiación están armonizados.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1028" y="228600"/>
            <a:ext cx="7998459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3000" dirty="0"/>
              <a:t>Principio 6: Los objetivos, el seguimiento y la financiación están armonizados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464474" y="1828800"/>
            <a:ext cx="8215050" cy="4480714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280670">
              <a:lnSpc>
                <a:spcPct val="100000"/>
              </a:lnSpc>
              <a:spcBef>
                <a:spcPts val="700"/>
              </a:spcBef>
            </a:pPr>
            <a:r>
              <a:rPr lang="es-ES" sz="1600" dirty="0"/>
              <a:t>Líneas de actuación:</a:t>
            </a:r>
          </a:p>
          <a:p>
            <a:pPr marL="509270" marR="809625" indent="-228600">
              <a:lnSpc>
                <a:spcPct val="125000"/>
              </a:lnSpc>
              <a:buClr>
                <a:srgbClr val="939598"/>
              </a:buClr>
              <a:buFont typeface="Lato"/>
              <a:buAutoNum type="alphaLcPeriod"/>
              <a:tabLst>
                <a:tab pos="574675" algn="l"/>
              </a:tabLst>
            </a:pPr>
            <a:r>
              <a:rPr lang="es-ES" sz="1600" dirty="0">
                <a:solidFill>
                  <a:srgbClr val="939598"/>
                </a:solidFill>
              </a:rPr>
              <a:t>Centrar el objetivo global del programa en </a:t>
            </a:r>
            <a:r>
              <a:rPr lang="es-ES" sz="1600" b="1" dirty="0">
                <a:solidFill>
                  <a:srgbClr val="939598"/>
                </a:solidFill>
                <a:latin typeface="Lato"/>
                <a:cs typeface="Lato"/>
              </a:rPr>
              <a:t>incrementar el acceso, mejorar las habilidades y garantizar la certificación</a:t>
            </a:r>
            <a:r>
              <a:rPr lang="es-ES" sz="1600" dirty="0">
                <a:solidFill>
                  <a:srgbClr val="939598"/>
                </a:solidFill>
              </a:rPr>
              <a:t>.</a:t>
            </a:r>
          </a:p>
          <a:p>
            <a:pPr marL="509270" marR="984250" indent="-228600">
              <a:lnSpc>
                <a:spcPct val="125000"/>
              </a:lnSpc>
              <a:spcBef>
                <a:spcPts val="1000"/>
              </a:spcBef>
              <a:buClr>
                <a:srgbClr val="939598"/>
              </a:buClr>
              <a:buFont typeface="Lato"/>
              <a:buAutoNum type="alphaLcPeriod"/>
              <a:tabLst>
                <a:tab pos="574675" algn="l"/>
              </a:tabLst>
            </a:pPr>
            <a:r>
              <a:rPr lang="es-ES" sz="1600" dirty="0">
                <a:solidFill>
                  <a:srgbClr val="939598"/>
                </a:solidFill>
              </a:rPr>
              <a:t>Desarrollar y aplicar un</a:t>
            </a:r>
            <a:r>
              <a:rPr lang="es-ES" sz="1600" b="1" dirty="0">
                <a:solidFill>
                  <a:srgbClr val="939598"/>
                </a:solidFill>
                <a:latin typeface="Lato"/>
                <a:cs typeface="Lato"/>
              </a:rPr>
              <a:t> marco de seguimiento y evaluación vinculado a los objetivos y planes del programa</a:t>
            </a:r>
            <a:r>
              <a:rPr lang="es-ES" sz="1600" dirty="0">
                <a:solidFill>
                  <a:srgbClr val="939598"/>
                </a:solidFill>
              </a:rPr>
              <a:t>, y utilizarlo para presentar información con regularidad.</a:t>
            </a:r>
          </a:p>
          <a:p>
            <a:pPr marL="509270" marR="218440" indent="-228600">
              <a:lnSpc>
                <a:spcPct val="125000"/>
              </a:lnSpc>
              <a:spcBef>
                <a:spcPts val="1000"/>
              </a:spcBef>
              <a:buClr>
                <a:srgbClr val="939598"/>
              </a:buClr>
              <a:buFont typeface="Lato"/>
              <a:buAutoNum type="alphaLcPeriod"/>
              <a:tabLst>
                <a:tab pos="574675" algn="l"/>
              </a:tabLst>
            </a:pPr>
            <a:r>
              <a:rPr lang="es-ES" sz="1600" dirty="0">
                <a:solidFill>
                  <a:srgbClr val="939598"/>
                </a:solidFill>
              </a:rPr>
              <a:t>Garantizar que </a:t>
            </a:r>
            <a:r>
              <a:rPr lang="es-ES" sz="1600" b="1" dirty="0">
                <a:solidFill>
                  <a:srgbClr val="939598"/>
                </a:solidFill>
                <a:latin typeface="Lato"/>
                <a:cs typeface="Lato"/>
              </a:rPr>
              <a:t>los sistemas de seguimiento y evaluación para la reunión y el análisis de datos sean compatibles con las prácticas establecidas por el ME</a:t>
            </a:r>
            <a:r>
              <a:rPr lang="es-ES" sz="1600" dirty="0">
                <a:solidFill>
                  <a:srgbClr val="939598"/>
                </a:solidFill>
              </a:rPr>
              <a:t>.</a:t>
            </a:r>
          </a:p>
          <a:p>
            <a:pPr marL="509270" marR="198755" indent="-228600">
              <a:lnSpc>
                <a:spcPct val="125000"/>
              </a:lnSpc>
              <a:spcBef>
                <a:spcPts val="1000"/>
              </a:spcBef>
              <a:buClr>
                <a:srgbClr val="939598"/>
              </a:buClr>
              <a:buFont typeface="Lato"/>
              <a:buAutoNum type="alphaLcPeriod"/>
              <a:tabLst>
                <a:tab pos="574675" algn="l"/>
              </a:tabLst>
            </a:pPr>
            <a:r>
              <a:rPr lang="es-ES" sz="1600" dirty="0">
                <a:solidFill>
                  <a:srgbClr val="939598"/>
                </a:solidFill>
              </a:rPr>
              <a:t>Asegurarse de que el programa esté </a:t>
            </a:r>
            <a:r>
              <a:rPr lang="es-ES" sz="1600" b="1" dirty="0">
                <a:solidFill>
                  <a:srgbClr val="939598"/>
                </a:solidFill>
                <a:latin typeface="Lato"/>
                <a:cs typeface="Lato"/>
              </a:rPr>
              <a:t>financiado de manera adecuada</a:t>
            </a:r>
            <a:r>
              <a:rPr lang="es-ES" sz="1600" dirty="0">
                <a:solidFill>
                  <a:srgbClr val="939598"/>
                </a:solidFill>
              </a:rPr>
              <a:t> para garantizar que se respeten unas normas mínimas de forma continuada en cuanto a infraestructura, dotación de personal, suministro de materiales, supervisión y gestión.</a:t>
            </a:r>
          </a:p>
          <a:p>
            <a:pPr marL="573088" indent="-293688">
              <a:lnSpc>
                <a:spcPct val="100000"/>
              </a:lnSpc>
              <a:spcBef>
                <a:spcPts val="1000"/>
              </a:spcBef>
              <a:buAutoNum type="alphaLcPeriod"/>
              <a:tabLst>
                <a:tab pos="574675" algn="l"/>
              </a:tabLst>
            </a:pPr>
            <a:r>
              <a:rPr lang="es-ES" sz="1600" dirty="0">
                <a:solidFill>
                  <a:srgbClr val="939598"/>
                </a:solidFill>
              </a:rPr>
              <a:t>Incluir </a:t>
            </a:r>
            <a:r>
              <a:rPr lang="es-ES" sz="1600" b="1" dirty="0">
                <a:solidFill>
                  <a:srgbClr val="939598"/>
                </a:solidFill>
                <a:latin typeface="Lato"/>
                <a:cs typeface="Lato"/>
              </a:rPr>
              <a:t>estrategias de retirada o un plan de sostenibilidad</a:t>
            </a:r>
            <a:r>
              <a:rPr lang="es-ES" sz="1600" dirty="0">
                <a:solidFill>
                  <a:srgbClr val="939598"/>
                </a:solidFill>
              </a:rPr>
              <a:t> en el diseño de los PEA.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7200" y="244743"/>
            <a:ext cx="5118100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3000" dirty="0"/>
              <a:t>Conjunto de herramientas de M&amp;E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590335" y="6212971"/>
            <a:ext cx="5118100" cy="4129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0"/>
              </a:spcBef>
            </a:pPr>
            <a:r>
              <a:rPr lang="es-ES" sz="1300" b="1" i="1" u="sng" dirty="0">
                <a:solidFill>
                  <a:srgbClr val="205E9E"/>
                </a:solidFill>
                <a:uFill>
                  <a:solidFill>
                    <a:srgbClr val="205E9E"/>
                  </a:solidFill>
                </a:uFill>
                <a:latin typeface="Lato-BoldItalic"/>
                <a:cs typeface="Lato-BoldItalic"/>
              </a:rPr>
              <a:t>https://inee.org/es/resources/conjunto-de-herramientas-de-seguimiento-y-evaluacion-de-programas-de-educacion-acelerada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5702225" y="2147111"/>
            <a:ext cx="2176145" cy="3781420"/>
            <a:chOff x="5702225" y="2147111"/>
            <a:chExt cx="2176145" cy="3781420"/>
          </a:xfrm>
        </p:grpSpPr>
        <p:sp>
          <p:nvSpPr>
            <p:cNvPr id="5" name="object 5"/>
            <p:cNvSpPr/>
            <p:nvPr/>
          </p:nvSpPr>
          <p:spPr>
            <a:xfrm>
              <a:off x="5702225" y="2147111"/>
              <a:ext cx="2176145" cy="1407795"/>
            </a:xfrm>
            <a:custGeom>
              <a:avLst/>
              <a:gdLst/>
              <a:ahLst/>
              <a:cxnLst/>
              <a:rect l="l" t="t" r="r" b="b"/>
              <a:pathLst>
                <a:path w="2176145" h="1407795">
                  <a:moveTo>
                    <a:pt x="1873808" y="0"/>
                  </a:moveTo>
                  <a:lnTo>
                    <a:pt x="302044" y="0"/>
                  </a:lnTo>
                  <a:lnTo>
                    <a:pt x="253220" y="3971"/>
                  </a:lnTo>
                  <a:lnTo>
                    <a:pt x="206842" y="15464"/>
                  </a:lnTo>
                  <a:lnTo>
                    <a:pt x="163545" y="33843"/>
                  </a:lnTo>
                  <a:lnTo>
                    <a:pt x="123962" y="58474"/>
                  </a:lnTo>
                  <a:lnTo>
                    <a:pt x="88728" y="88723"/>
                  </a:lnTo>
                  <a:lnTo>
                    <a:pt x="58478" y="123956"/>
                  </a:lnTo>
                  <a:lnTo>
                    <a:pt x="33845" y="163539"/>
                  </a:lnTo>
                  <a:lnTo>
                    <a:pt x="15465" y="206838"/>
                  </a:lnTo>
                  <a:lnTo>
                    <a:pt x="3972" y="253217"/>
                  </a:lnTo>
                  <a:lnTo>
                    <a:pt x="0" y="302044"/>
                  </a:lnTo>
                  <a:lnTo>
                    <a:pt x="0" y="1105230"/>
                  </a:lnTo>
                  <a:lnTo>
                    <a:pt x="3972" y="1154053"/>
                  </a:lnTo>
                  <a:lnTo>
                    <a:pt x="15465" y="1200430"/>
                  </a:lnTo>
                  <a:lnTo>
                    <a:pt x="33845" y="1243726"/>
                  </a:lnTo>
                  <a:lnTo>
                    <a:pt x="58478" y="1283307"/>
                  </a:lnTo>
                  <a:lnTo>
                    <a:pt x="88728" y="1318539"/>
                  </a:lnTo>
                  <a:lnTo>
                    <a:pt x="123962" y="1348787"/>
                  </a:lnTo>
                  <a:lnTo>
                    <a:pt x="163545" y="1373418"/>
                  </a:lnTo>
                  <a:lnTo>
                    <a:pt x="206842" y="1391797"/>
                  </a:lnTo>
                  <a:lnTo>
                    <a:pt x="253220" y="1403289"/>
                  </a:lnTo>
                  <a:lnTo>
                    <a:pt x="302044" y="1407261"/>
                  </a:lnTo>
                  <a:lnTo>
                    <a:pt x="1873808" y="1407261"/>
                  </a:lnTo>
                  <a:lnTo>
                    <a:pt x="1922631" y="1403289"/>
                  </a:lnTo>
                  <a:lnTo>
                    <a:pt x="1969008" y="1391797"/>
                  </a:lnTo>
                  <a:lnTo>
                    <a:pt x="2012304" y="1373418"/>
                  </a:lnTo>
                  <a:lnTo>
                    <a:pt x="2051885" y="1348787"/>
                  </a:lnTo>
                  <a:lnTo>
                    <a:pt x="2087117" y="1318539"/>
                  </a:lnTo>
                  <a:lnTo>
                    <a:pt x="2117366" y="1283307"/>
                  </a:lnTo>
                  <a:lnTo>
                    <a:pt x="2141997" y="1243726"/>
                  </a:lnTo>
                  <a:lnTo>
                    <a:pt x="2160376" y="1200430"/>
                  </a:lnTo>
                  <a:lnTo>
                    <a:pt x="2171868" y="1154053"/>
                  </a:lnTo>
                  <a:lnTo>
                    <a:pt x="2175840" y="1105230"/>
                  </a:lnTo>
                  <a:lnTo>
                    <a:pt x="2175840" y="302044"/>
                  </a:lnTo>
                  <a:lnTo>
                    <a:pt x="2171868" y="253217"/>
                  </a:lnTo>
                  <a:lnTo>
                    <a:pt x="2160376" y="206838"/>
                  </a:lnTo>
                  <a:lnTo>
                    <a:pt x="2141997" y="163539"/>
                  </a:lnTo>
                  <a:lnTo>
                    <a:pt x="2117366" y="123956"/>
                  </a:lnTo>
                  <a:lnTo>
                    <a:pt x="2087117" y="88723"/>
                  </a:lnTo>
                  <a:lnTo>
                    <a:pt x="2051885" y="58474"/>
                  </a:lnTo>
                  <a:lnTo>
                    <a:pt x="2012304" y="33843"/>
                  </a:lnTo>
                  <a:lnTo>
                    <a:pt x="1969008" y="15464"/>
                  </a:lnTo>
                  <a:lnTo>
                    <a:pt x="1922631" y="3971"/>
                  </a:lnTo>
                  <a:lnTo>
                    <a:pt x="1873808" y="0"/>
                  </a:lnTo>
                  <a:close/>
                </a:path>
              </a:pathLst>
            </a:custGeom>
            <a:solidFill>
              <a:srgbClr val="F582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702225" y="2625915"/>
              <a:ext cx="2176145" cy="1407795"/>
            </a:xfrm>
            <a:custGeom>
              <a:avLst/>
              <a:gdLst/>
              <a:ahLst/>
              <a:cxnLst/>
              <a:rect l="l" t="t" r="r" b="b"/>
              <a:pathLst>
                <a:path w="2176145" h="1407795">
                  <a:moveTo>
                    <a:pt x="1873808" y="0"/>
                  </a:moveTo>
                  <a:lnTo>
                    <a:pt x="302044" y="0"/>
                  </a:lnTo>
                  <a:lnTo>
                    <a:pt x="253220" y="3971"/>
                  </a:lnTo>
                  <a:lnTo>
                    <a:pt x="206842" y="15464"/>
                  </a:lnTo>
                  <a:lnTo>
                    <a:pt x="163545" y="33842"/>
                  </a:lnTo>
                  <a:lnTo>
                    <a:pt x="123962" y="58473"/>
                  </a:lnTo>
                  <a:lnTo>
                    <a:pt x="88728" y="88722"/>
                  </a:lnTo>
                  <a:lnTo>
                    <a:pt x="58478" y="123954"/>
                  </a:lnTo>
                  <a:lnTo>
                    <a:pt x="33845" y="163535"/>
                  </a:lnTo>
                  <a:lnTo>
                    <a:pt x="15465" y="206831"/>
                  </a:lnTo>
                  <a:lnTo>
                    <a:pt x="3972" y="253208"/>
                  </a:lnTo>
                  <a:lnTo>
                    <a:pt x="0" y="302031"/>
                  </a:lnTo>
                  <a:lnTo>
                    <a:pt x="0" y="1105217"/>
                  </a:lnTo>
                  <a:lnTo>
                    <a:pt x="3972" y="1154044"/>
                  </a:lnTo>
                  <a:lnTo>
                    <a:pt x="15465" y="1200423"/>
                  </a:lnTo>
                  <a:lnTo>
                    <a:pt x="33845" y="1243721"/>
                  </a:lnTo>
                  <a:lnTo>
                    <a:pt x="58478" y="1283304"/>
                  </a:lnTo>
                  <a:lnTo>
                    <a:pt x="88728" y="1318537"/>
                  </a:lnTo>
                  <a:lnTo>
                    <a:pt x="123962" y="1348787"/>
                  </a:lnTo>
                  <a:lnTo>
                    <a:pt x="163545" y="1373418"/>
                  </a:lnTo>
                  <a:lnTo>
                    <a:pt x="206842" y="1391797"/>
                  </a:lnTo>
                  <a:lnTo>
                    <a:pt x="253220" y="1403289"/>
                  </a:lnTo>
                  <a:lnTo>
                    <a:pt x="302044" y="1407261"/>
                  </a:lnTo>
                  <a:lnTo>
                    <a:pt x="1873808" y="1407261"/>
                  </a:lnTo>
                  <a:lnTo>
                    <a:pt x="1922631" y="1403289"/>
                  </a:lnTo>
                  <a:lnTo>
                    <a:pt x="1969008" y="1391797"/>
                  </a:lnTo>
                  <a:lnTo>
                    <a:pt x="2012304" y="1373418"/>
                  </a:lnTo>
                  <a:lnTo>
                    <a:pt x="2051885" y="1348787"/>
                  </a:lnTo>
                  <a:lnTo>
                    <a:pt x="2087117" y="1318537"/>
                  </a:lnTo>
                  <a:lnTo>
                    <a:pt x="2117366" y="1283304"/>
                  </a:lnTo>
                  <a:lnTo>
                    <a:pt x="2141997" y="1243721"/>
                  </a:lnTo>
                  <a:lnTo>
                    <a:pt x="2160376" y="1200423"/>
                  </a:lnTo>
                  <a:lnTo>
                    <a:pt x="2171868" y="1154044"/>
                  </a:lnTo>
                  <a:lnTo>
                    <a:pt x="2175840" y="1105217"/>
                  </a:lnTo>
                  <a:lnTo>
                    <a:pt x="2175840" y="302031"/>
                  </a:lnTo>
                  <a:lnTo>
                    <a:pt x="2171868" y="253208"/>
                  </a:lnTo>
                  <a:lnTo>
                    <a:pt x="2160376" y="206831"/>
                  </a:lnTo>
                  <a:lnTo>
                    <a:pt x="2141997" y="163535"/>
                  </a:lnTo>
                  <a:lnTo>
                    <a:pt x="2117366" y="123954"/>
                  </a:lnTo>
                  <a:lnTo>
                    <a:pt x="2087117" y="88722"/>
                  </a:lnTo>
                  <a:lnTo>
                    <a:pt x="2051885" y="58473"/>
                  </a:lnTo>
                  <a:lnTo>
                    <a:pt x="2012304" y="33842"/>
                  </a:lnTo>
                  <a:lnTo>
                    <a:pt x="1969008" y="15464"/>
                  </a:lnTo>
                  <a:lnTo>
                    <a:pt x="1922631" y="3971"/>
                  </a:lnTo>
                  <a:lnTo>
                    <a:pt x="1873808" y="0"/>
                  </a:lnTo>
                  <a:close/>
                </a:path>
              </a:pathLst>
            </a:custGeom>
            <a:solidFill>
              <a:srgbClr val="F898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702225" y="3104715"/>
              <a:ext cx="2176145" cy="1407795"/>
            </a:xfrm>
            <a:custGeom>
              <a:avLst/>
              <a:gdLst/>
              <a:ahLst/>
              <a:cxnLst/>
              <a:rect l="l" t="t" r="r" b="b"/>
              <a:pathLst>
                <a:path w="2176145" h="1407795">
                  <a:moveTo>
                    <a:pt x="1873808" y="0"/>
                  </a:moveTo>
                  <a:lnTo>
                    <a:pt x="302044" y="0"/>
                  </a:lnTo>
                  <a:lnTo>
                    <a:pt x="253220" y="3971"/>
                  </a:lnTo>
                  <a:lnTo>
                    <a:pt x="206842" y="15464"/>
                  </a:lnTo>
                  <a:lnTo>
                    <a:pt x="163545" y="33843"/>
                  </a:lnTo>
                  <a:lnTo>
                    <a:pt x="123962" y="58474"/>
                  </a:lnTo>
                  <a:lnTo>
                    <a:pt x="88728" y="88723"/>
                  </a:lnTo>
                  <a:lnTo>
                    <a:pt x="58478" y="123956"/>
                  </a:lnTo>
                  <a:lnTo>
                    <a:pt x="33845" y="163539"/>
                  </a:lnTo>
                  <a:lnTo>
                    <a:pt x="15465" y="206838"/>
                  </a:lnTo>
                  <a:lnTo>
                    <a:pt x="3972" y="253217"/>
                  </a:lnTo>
                  <a:lnTo>
                    <a:pt x="0" y="302044"/>
                  </a:lnTo>
                  <a:lnTo>
                    <a:pt x="0" y="1105230"/>
                  </a:lnTo>
                  <a:lnTo>
                    <a:pt x="3972" y="1154053"/>
                  </a:lnTo>
                  <a:lnTo>
                    <a:pt x="15465" y="1200430"/>
                  </a:lnTo>
                  <a:lnTo>
                    <a:pt x="33845" y="1243726"/>
                  </a:lnTo>
                  <a:lnTo>
                    <a:pt x="58478" y="1283307"/>
                  </a:lnTo>
                  <a:lnTo>
                    <a:pt x="88728" y="1318539"/>
                  </a:lnTo>
                  <a:lnTo>
                    <a:pt x="123962" y="1348787"/>
                  </a:lnTo>
                  <a:lnTo>
                    <a:pt x="163545" y="1373418"/>
                  </a:lnTo>
                  <a:lnTo>
                    <a:pt x="206842" y="1391797"/>
                  </a:lnTo>
                  <a:lnTo>
                    <a:pt x="253220" y="1403289"/>
                  </a:lnTo>
                  <a:lnTo>
                    <a:pt x="302044" y="1407261"/>
                  </a:lnTo>
                  <a:lnTo>
                    <a:pt x="1873808" y="1407261"/>
                  </a:lnTo>
                  <a:lnTo>
                    <a:pt x="1922631" y="1403289"/>
                  </a:lnTo>
                  <a:lnTo>
                    <a:pt x="1969008" y="1391797"/>
                  </a:lnTo>
                  <a:lnTo>
                    <a:pt x="2012304" y="1373418"/>
                  </a:lnTo>
                  <a:lnTo>
                    <a:pt x="2051885" y="1348787"/>
                  </a:lnTo>
                  <a:lnTo>
                    <a:pt x="2087117" y="1318539"/>
                  </a:lnTo>
                  <a:lnTo>
                    <a:pt x="2117366" y="1283307"/>
                  </a:lnTo>
                  <a:lnTo>
                    <a:pt x="2141997" y="1243726"/>
                  </a:lnTo>
                  <a:lnTo>
                    <a:pt x="2160376" y="1200430"/>
                  </a:lnTo>
                  <a:lnTo>
                    <a:pt x="2171868" y="1154053"/>
                  </a:lnTo>
                  <a:lnTo>
                    <a:pt x="2175840" y="1105230"/>
                  </a:lnTo>
                  <a:lnTo>
                    <a:pt x="2175840" y="302044"/>
                  </a:lnTo>
                  <a:lnTo>
                    <a:pt x="2171868" y="253217"/>
                  </a:lnTo>
                  <a:lnTo>
                    <a:pt x="2160376" y="206838"/>
                  </a:lnTo>
                  <a:lnTo>
                    <a:pt x="2141997" y="163539"/>
                  </a:lnTo>
                  <a:lnTo>
                    <a:pt x="2117366" y="123956"/>
                  </a:lnTo>
                  <a:lnTo>
                    <a:pt x="2087117" y="88723"/>
                  </a:lnTo>
                  <a:lnTo>
                    <a:pt x="2051885" y="58474"/>
                  </a:lnTo>
                  <a:lnTo>
                    <a:pt x="2012304" y="33843"/>
                  </a:lnTo>
                  <a:lnTo>
                    <a:pt x="1969008" y="15464"/>
                  </a:lnTo>
                  <a:lnTo>
                    <a:pt x="1922631" y="3971"/>
                  </a:lnTo>
                  <a:lnTo>
                    <a:pt x="1873808" y="0"/>
                  </a:lnTo>
                  <a:close/>
                </a:path>
              </a:pathLst>
            </a:custGeom>
            <a:solidFill>
              <a:srgbClr val="FAB07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702225" y="3583519"/>
              <a:ext cx="2176145" cy="1407795"/>
            </a:xfrm>
            <a:custGeom>
              <a:avLst/>
              <a:gdLst/>
              <a:ahLst/>
              <a:cxnLst/>
              <a:rect l="l" t="t" r="r" b="b"/>
              <a:pathLst>
                <a:path w="2176145" h="1407795">
                  <a:moveTo>
                    <a:pt x="1873808" y="0"/>
                  </a:moveTo>
                  <a:lnTo>
                    <a:pt x="302044" y="0"/>
                  </a:lnTo>
                  <a:lnTo>
                    <a:pt x="253220" y="3971"/>
                  </a:lnTo>
                  <a:lnTo>
                    <a:pt x="206842" y="15464"/>
                  </a:lnTo>
                  <a:lnTo>
                    <a:pt x="163545" y="33843"/>
                  </a:lnTo>
                  <a:lnTo>
                    <a:pt x="123962" y="58474"/>
                  </a:lnTo>
                  <a:lnTo>
                    <a:pt x="88728" y="88723"/>
                  </a:lnTo>
                  <a:lnTo>
                    <a:pt x="58478" y="123956"/>
                  </a:lnTo>
                  <a:lnTo>
                    <a:pt x="33845" y="163539"/>
                  </a:lnTo>
                  <a:lnTo>
                    <a:pt x="15465" y="206838"/>
                  </a:lnTo>
                  <a:lnTo>
                    <a:pt x="3972" y="253217"/>
                  </a:lnTo>
                  <a:lnTo>
                    <a:pt x="0" y="302044"/>
                  </a:lnTo>
                  <a:lnTo>
                    <a:pt x="0" y="1105217"/>
                  </a:lnTo>
                  <a:lnTo>
                    <a:pt x="3972" y="1154044"/>
                  </a:lnTo>
                  <a:lnTo>
                    <a:pt x="15465" y="1200423"/>
                  </a:lnTo>
                  <a:lnTo>
                    <a:pt x="33845" y="1243721"/>
                  </a:lnTo>
                  <a:lnTo>
                    <a:pt x="58478" y="1283304"/>
                  </a:lnTo>
                  <a:lnTo>
                    <a:pt x="88728" y="1318537"/>
                  </a:lnTo>
                  <a:lnTo>
                    <a:pt x="123962" y="1348787"/>
                  </a:lnTo>
                  <a:lnTo>
                    <a:pt x="163545" y="1373418"/>
                  </a:lnTo>
                  <a:lnTo>
                    <a:pt x="206842" y="1391797"/>
                  </a:lnTo>
                  <a:lnTo>
                    <a:pt x="253220" y="1403289"/>
                  </a:lnTo>
                  <a:lnTo>
                    <a:pt x="302044" y="1407261"/>
                  </a:lnTo>
                  <a:lnTo>
                    <a:pt x="1873808" y="1407261"/>
                  </a:lnTo>
                  <a:lnTo>
                    <a:pt x="1922631" y="1403289"/>
                  </a:lnTo>
                  <a:lnTo>
                    <a:pt x="1969008" y="1391797"/>
                  </a:lnTo>
                  <a:lnTo>
                    <a:pt x="2012304" y="1373418"/>
                  </a:lnTo>
                  <a:lnTo>
                    <a:pt x="2051885" y="1348787"/>
                  </a:lnTo>
                  <a:lnTo>
                    <a:pt x="2087117" y="1318537"/>
                  </a:lnTo>
                  <a:lnTo>
                    <a:pt x="2117366" y="1283304"/>
                  </a:lnTo>
                  <a:lnTo>
                    <a:pt x="2141997" y="1243721"/>
                  </a:lnTo>
                  <a:lnTo>
                    <a:pt x="2160376" y="1200423"/>
                  </a:lnTo>
                  <a:lnTo>
                    <a:pt x="2171868" y="1154044"/>
                  </a:lnTo>
                  <a:lnTo>
                    <a:pt x="2175840" y="1105217"/>
                  </a:lnTo>
                  <a:lnTo>
                    <a:pt x="2175840" y="302044"/>
                  </a:lnTo>
                  <a:lnTo>
                    <a:pt x="2171868" y="253217"/>
                  </a:lnTo>
                  <a:lnTo>
                    <a:pt x="2160376" y="206838"/>
                  </a:lnTo>
                  <a:lnTo>
                    <a:pt x="2141997" y="163539"/>
                  </a:lnTo>
                  <a:lnTo>
                    <a:pt x="2117366" y="123956"/>
                  </a:lnTo>
                  <a:lnTo>
                    <a:pt x="2087117" y="88723"/>
                  </a:lnTo>
                  <a:lnTo>
                    <a:pt x="2051885" y="58474"/>
                  </a:lnTo>
                  <a:lnTo>
                    <a:pt x="2012304" y="33843"/>
                  </a:lnTo>
                  <a:lnTo>
                    <a:pt x="1969008" y="15464"/>
                  </a:lnTo>
                  <a:lnTo>
                    <a:pt x="1922631" y="3971"/>
                  </a:lnTo>
                  <a:lnTo>
                    <a:pt x="1873808" y="0"/>
                  </a:lnTo>
                  <a:close/>
                </a:path>
              </a:pathLst>
            </a:custGeom>
            <a:solidFill>
              <a:srgbClr val="FD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702225" y="4062324"/>
              <a:ext cx="2176145" cy="1407795"/>
            </a:xfrm>
            <a:custGeom>
              <a:avLst/>
              <a:gdLst/>
              <a:ahLst/>
              <a:cxnLst/>
              <a:rect l="l" t="t" r="r" b="b"/>
              <a:pathLst>
                <a:path w="2176145" h="1407795">
                  <a:moveTo>
                    <a:pt x="1873808" y="0"/>
                  </a:moveTo>
                  <a:lnTo>
                    <a:pt x="302044" y="0"/>
                  </a:lnTo>
                  <a:lnTo>
                    <a:pt x="253220" y="3971"/>
                  </a:lnTo>
                  <a:lnTo>
                    <a:pt x="206842" y="15464"/>
                  </a:lnTo>
                  <a:lnTo>
                    <a:pt x="163545" y="33842"/>
                  </a:lnTo>
                  <a:lnTo>
                    <a:pt x="123962" y="58473"/>
                  </a:lnTo>
                  <a:lnTo>
                    <a:pt x="88728" y="88722"/>
                  </a:lnTo>
                  <a:lnTo>
                    <a:pt x="58478" y="123954"/>
                  </a:lnTo>
                  <a:lnTo>
                    <a:pt x="33845" y="163535"/>
                  </a:lnTo>
                  <a:lnTo>
                    <a:pt x="15465" y="206831"/>
                  </a:lnTo>
                  <a:lnTo>
                    <a:pt x="3972" y="253208"/>
                  </a:lnTo>
                  <a:lnTo>
                    <a:pt x="0" y="302031"/>
                  </a:lnTo>
                  <a:lnTo>
                    <a:pt x="0" y="1105217"/>
                  </a:lnTo>
                  <a:lnTo>
                    <a:pt x="3972" y="1154044"/>
                  </a:lnTo>
                  <a:lnTo>
                    <a:pt x="15465" y="1200423"/>
                  </a:lnTo>
                  <a:lnTo>
                    <a:pt x="33845" y="1243721"/>
                  </a:lnTo>
                  <a:lnTo>
                    <a:pt x="58478" y="1283304"/>
                  </a:lnTo>
                  <a:lnTo>
                    <a:pt x="88728" y="1318537"/>
                  </a:lnTo>
                  <a:lnTo>
                    <a:pt x="123962" y="1348787"/>
                  </a:lnTo>
                  <a:lnTo>
                    <a:pt x="163545" y="1373418"/>
                  </a:lnTo>
                  <a:lnTo>
                    <a:pt x="206842" y="1391797"/>
                  </a:lnTo>
                  <a:lnTo>
                    <a:pt x="253220" y="1403289"/>
                  </a:lnTo>
                  <a:lnTo>
                    <a:pt x="302044" y="1407261"/>
                  </a:lnTo>
                  <a:lnTo>
                    <a:pt x="1873808" y="1407261"/>
                  </a:lnTo>
                  <a:lnTo>
                    <a:pt x="1922631" y="1403289"/>
                  </a:lnTo>
                  <a:lnTo>
                    <a:pt x="1969008" y="1391797"/>
                  </a:lnTo>
                  <a:lnTo>
                    <a:pt x="2012304" y="1373418"/>
                  </a:lnTo>
                  <a:lnTo>
                    <a:pt x="2051885" y="1348787"/>
                  </a:lnTo>
                  <a:lnTo>
                    <a:pt x="2087117" y="1318537"/>
                  </a:lnTo>
                  <a:lnTo>
                    <a:pt x="2117366" y="1283304"/>
                  </a:lnTo>
                  <a:lnTo>
                    <a:pt x="2141997" y="1243721"/>
                  </a:lnTo>
                  <a:lnTo>
                    <a:pt x="2160376" y="1200423"/>
                  </a:lnTo>
                  <a:lnTo>
                    <a:pt x="2171868" y="1154044"/>
                  </a:lnTo>
                  <a:lnTo>
                    <a:pt x="2175840" y="1105217"/>
                  </a:lnTo>
                  <a:lnTo>
                    <a:pt x="2175840" y="302031"/>
                  </a:lnTo>
                  <a:lnTo>
                    <a:pt x="2171868" y="253208"/>
                  </a:lnTo>
                  <a:lnTo>
                    <a:pt x="2160376" y="206831"/>
                  </a:lnTo>
                  <a:lnTo>
                    <a:pt x="2141997" y="163535"/>
                  </a:lnTo>
                  <a:lnTo>
                    <a:pt x="2117366" y="123954"/>
                  </a:lnTo>
                  <a:lnTo>
                    <a:pt x="2087117" y="88722"/>
                  </a:lnTo>
                  <a:lnTo>
                    <a:pt x="2051885" y="58473"/>
                  </a:lnTo>
                  <a:lnTo>
                    <a:pt x="2012304" y="33842"/>
                  </a:lnTo>
                  <a:lnTo>
                    <a:pt x="1969008" y="15464"/>
                  </a:lnTo>
                  <a:lnTo>
                    <a:pt x="1922631" y="3971"/>
                  </a:lnTo>
                  <a:lnTo>
                    <a:pt x="1873808" y="0"/>
                  </a:lnTo>
                  <a:close/>
                </a:path>
              </a:pathLst>
            </a:custGeom>
            <a:solidFill>
              <a:srgbClr val="FEE2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702225" y="4520736"/>
              <a:ext cx="2176145" cy="1407795"/>
            </a:xfrm>
            <a:custGeom>
              <a:avLst/>
              <a:gdLst/>
              <a:ahLst/>
              <a:cxnLst/>
              <a:rect l="l" t="t" r="r" b="b"/>
              <a:pathLst>
                <a:path w="2176145" h="1407795">
                  <a:moveTo>
                    <a:pt x="1873808" y="0"/>
                  </a:moveTo>
                  <a:lnTo>
                    <a:pt x="302044" y="0"/>
                  </a:lnTo>
                  <a:lnTo>
                    <a:pt x="253220" y="3971"/>
                  </a:lnTo>
                  <a:lnTo>
                    <a:pt x="206842" y="15464"/>
                  </a:lnTo>
                  <a:lnTo>
                    <a:pt x="163545" y="33842"/>
                  </a:lnTo>
                  <a:lnTo>
                    <a:pt x="123962" y="58473"/>
                  </a:lnTo>
                  <a:lnTo>
                    <a:pt x="88728" y="88722"/>
                  </a:lnTo>
                  <a:lnTo>
                    <a:pt x="58478" y="123954"/>
                  </a:lnTo>
                  <a:lnTo>
                    <a:pt x="33845" y="163535"/>
                  </a:lnTo>
                  <a:lnTo>
                    <a:pt x="15465" y="206831"/>
                  </a:lnTo>
                  <a:lnTo>
                    <a:pt x="3972" y="253208"/>
                  </a:lnTo>
                  <a:lnTo>
                    <a:pt x="0" y="302031"/>
                  </a:lnTo>
                  <a:lnTo>
                    <a:pt x="0" y="1105217"/>
                  </a:lnTo>
                  <a:lnTo>
                    <a:pt x="3972" y="1154044"/>
                  </a:lnTo>
                  <a:lnTo>
                    <a:pt x="15465" y="1200423"/>
                  </a:lnTo>
                  <a:lnTo>
                    <a:pt x="33845" y="1243721"/>
                  </a:lnTo>
                  <a:lnTo>
                    <a:pt x="58478" y="1283304"/>
                  </a:lnTo>
                  <a:lnTo>
                    <a:pt x="88728" y="1318537"/>
                  </a:lnTo>
                  <a:lnTo>
                    <a:pt x="123962" y="1348787"/>
                  </a:lnTo>
                  <a:lnTo>
                    <a:pt x="163545" y="1373418"/>
                  </a:lnTo>
                  <a:lnTo>
                    <a:pt x="206842" y="1391797"/>
                  </a:lnTo>
                  <a:lnTo>
                    <a:pt x="253220" y="1403289"/>
                  </a:lnTo>
                  <a:lnTo>
                    <a:pt x="302044" y="1407261"/>
                  </a:lnTo>
                  <a:lnTo>
                    <a:pt x="1873808" y="1407261"/>
                  </a:lnTo>
                  <a:lnTo>
                    <a:pt x="1922631" y="1403289"/>
                  </a:lnTo>
                  <a:lnTo>
                    <a:pt x="1969008" y="1391797"/>
                  </a:lnTo>
                  <a:lnTo>
                    <a:pt x="2012304" y="1373418"/>
                  </a:lnTo>
                  <a:lnTo>
                    <a:pt x="2051885" y="1348787"/>
                  </a:lnTo>
                  <a:lnTo>
                    <a:pt x="2087117" y="1318537"/>
                  </a:lnTo>
                  <a:lnTo>
                    <a:pt x="2117366" y="1283304"/>
                  </a:lnTo>
                  <a:lnTo>
                    <a:pt x="2141997" y="1243721"/>
                  </a:lnTo>
                  <a:lnTo>
                    <a:pt x="2160376" y="1200423"/>
                  </a:lnTo>
                  <a:lnTo>
                    <a:pt x="2171868" y="1154044"/>
                  </a:lnTo>
                  <a:lnTo>
                    <a:pt x="2175840" y="1105217"/>
                  </a:lnTo>
                  <a:lnTo>
                    <a:pt x="2175840" y="302031"/>
                  </a:lnTo>
                  <a:lnTo>
                    <a:pt x="2171868" y="253208"/>
                  </a:lnTo>
                  <a:lnTo>
                    <a:pt x="2160376" y="206831"/>
                  </a:lnTo>
                  <a:lnTo>
                    <a:pt x="2141997" y="163535"/>
                  </a:lnTo>
                  <a:lnTo>
                    <a:pt x="2117366" y="123954"/>
                  </a:lnTo>
                  <a:lnTo>
                    <a:pt x="2087117" y="88722"/>
                  </a:lnTo>
                  <a:lnTo>
                    <a:pt x="2051885" y="58473"/>
                  </a:lnTo>
                  <a:lnTo>
                    <a:pt x="2012304" y="33842"/>
                  </a:lnTo>
                  <a:lnTo>
                    <a:pt x="1969008" y="15464"/>
                  </a:lnTo>
                  <a:lnTo>
                    <a:pt x="1922631" y="3971"/>
                  </a:lnTo>
                  <a:lnTo>
                    <a:pt x="1873808" y="0"/>
                  </a:lnTo>
                  <a:close/>
                </a:path>
              </a:pathLst>
            </a:custGeom>
            <a:solidFill>
              <a:srgbClr val="4885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791556" y="1622754"/>
            <a:ext cx="3605529" cy="910590"/>
          </a:xfrm>
          <a:prstGeom prst="rect">
            <a:avLst/>
          </a:prstGeom>
        </p:spPr>
        <p:txBody>
          <a:bodyPr vert="horz" wrap="square" lIns="0" tIns="1898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95"/>
              </a:spcBef>
            </a:pPr>
            <a:r>
              <a:rPr lang="es-ES" sz="2200" b="1" dirty="0">
                <a:solidFill>
                  <a:srgbClr val="4885AA"/>
                </a:solidFill>
                <a:latin typeface="Lato"/>
                <a:cs typeface="Lato"/>
              </a:rPr>
              <a:t>OBJETIVO DEL CONJUNTO DE HERRAMIENTAS</a:t>
            </a:r>
          </a:p>
          <a:p>
            <a:pPr marL="241300" indent="-228600">
              <a:lnSpc>
                <a:spcPct val="100000"/>
              </a:lnSpc>
              <a:spcBef>
                <a:spcPts val="1010"/>
              </a:spcBef>
              <a:buChar char="•"/>
              <a:tabLst>
                <a:tab pos="241300" algn="l"/>
              </a:tabLst>
            </a:pPr>
            <a:r>
              <a:rPr lang="es-ES" sz="1600" b="1">
                <a:solidFill>
                  <a:srgbClr val="F5821F"/>
                </a:solidFill>
                <a:latin typeface="Lato-Semibold"/>
                <a:cs typeface="Lato-Semibold"/>
              </a:rPr>
              <a:t>El Conjunto de herramientas:</a:t>
            </a:r>
            <a:endParaRPr lang="es-ES" sz="1600" b="1" dirty="0">
              <a:solidFill>
                <a:srgbClr val="F5821F"/>
              </a:solidFill>
              <a:latin typeface="Lato-Semibold"/>
              <a:cs typeface="Lato-Semibold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48499" y="2921513"/>
            <a:ext cx="3827779" cy="18389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0355" marR="5080" indent="-288290">
              <a:lnSpc>
                <a:spcPct val="100000"/>
              </a:lnSpc>
              <a:spcBef>
                <a:spcPts val="100"/>
              </a:spcBef>
              <a:tabLst>
                <a:tab pos="300355" algn="l"/>
              </a:tabLst>
            </a:pPr>
            <a:r>
              <a:rPr lang="es-ES" sz="1300" dirty="0">
                <a:solidFill>
                  <a:srgbClr val="231F20"/>
                </a:solidFill>
                <a:latin typeface="Arial"/>
                <a:cs typeface="Arial"/>
              </a:rPr>
              <a:t>»	</a:t>
            </a:r>
            <a:r>
              <a:rPr lang="es-ES" sz="1300" dirty="0">
                <a:solidFill>
                  <a:srgbClr val="231F20"/>
                </a:solidFill>
                <a:latin typeface="Lato-Medium"/>
                <a:cs typeface="Lato-Medium"/>
              </a:rPr>
              <a:t>Es un conjunto de herramientas o directrices dirigido a los diseñadores, ejecutores y evaluadores de EA para el diseño de un Marco MEAL</a:t>
            </a:r>
            <a:br>
              <a:rPr lang="es-ES" sz="1300" dirty="0">
                <a:solidFill>
                  <a:srgbClr val="231F20"/>
                </a:solidFill>
                <a:latin typeface="Lato-Medium"/>
                <a:cs typeface="Lato-Medium"/>
              </a:rPr>
            </a:br>
            <a:endParaRPr lang="es-ES" sz="1300" dirty="0">
              <a:solidFill>
                <a:srgbClr val="231F20"/>
              </a:solidFill>
              <a:latin typeface="Lato-Medium"/>
              <a:cs typeface="Lato-Medium"/>
            </a:endParaRPr>
          </a:p>
          <a:p>
            <a:pPr marL="300355" marR="5080" indent="-288290">
              <a:spcBef>
                <a:spcPts val="100"/>
              </a:spcBef>
              <a:tabLst>
                <a:tab pos="300355" algn="l"/>
              </a:tabLst>
            </a:pPr>
            <a:r>
              <a:rPr lang="es-ES" sz="1300" dirty="0">
                <a:solidFill>
                  <a:srgbClr val="231F20"/>
                </a:solidFill>
                <a:latin typeface="Arial"/>
                <a:cs typeface="Arial"/>
              </a:rPr>
              <a:t>»	</a:t>
            </a:r>
            <a:r>
              <a:rPr lang="es-ES" sz="1300" dirty="0">
                <a:solidFill>
                  <a:srgbClr val="231F20"/>
                </a:solidFill>
                <a:latin typeface="Lato-Medium"/>
                <a:cs typeface="Lato-Medium"/>
              </a:rPr>
              <a:t>Armonizado con el Programa de Aprendizaje del GTEA para sentar una base de datos empíricos para la EA</a:t>
            </a:r>
          </a:p>
          <a:p>
            <a:pPr marL="300355" marR="5080" indent="-288290">
              <a:lnSpc>
                <a:spcPct val="100000"/>
              </a:lnSpc>
              <a:spcBef>
                <a:spcPts val="100"/>
              </a:spcBef>
              <a:tabLst>
                <a:tab pos="300355" algn="l"/>
              </a:tabLst>
            </a:pPr>
            <a:endParaRPr lang="es-ES" sz="1300" dirty="0">
              <a:solidFill>
                <a:srgbClr val="231F20"/>
              </a:solidFill>
              <a:latin typeface="Lato-Medium"/>
              <a:cs typeface="Lato-Medium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757118" y="4644562"/>
            <a:ext cx="366458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28600">
              <a:lnSpc>
                <a:spcPct val="1000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lang="es-ES" sz="1600" b="1" dirty="0">
                <a:solidFill>
                  <a:srgbClr val="F5821F"/>
                </a:solidFill>
                <a:latin typeface="Lato-Semibold"/>
                <a:cs typeface="Lato-Semibold"/>
              </a:rPr>
              <a:t>¡Los PEA deberían ser capaces de utilizar el Conjunto de herramientas para crear o mejorar </a:t>
            </a:r>
            <a:r>
              <a:rPr lang="es-ES" sz="1600" b="1" u="sng" dirty="0">
                <a:solidFill>
                  <a:srgbClr val="F5821F"/>
                </a:solidFill>
                <a:uFill>
                  <a:solidFill>
                    <a:srgbClr val="F5821F"/>
                  </a:solidFill>
                </a:uFill>
                <a:latin typeface="Lato"/>
                <a:cs typeface="Lato"/>
              </a:rPr>
              <a:t>su propio Marco MEAL o Plan de M&amp;E</a:t>
            </a:r>
            <a:r>
              <a:rPr lang="es-ES" sz="1600" b="1" dirty="0">
                <a:solidFill>
                  <a:srgbClr val="F5821F"/>
                </a:solidFill>
              </a:rPr>
              <a:t>!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BE00874-FAD7-1D41-903F-77C468304BDD}"/>
              </a:ext>
            </a:extLst>
          </p:cNvPr>
          <p:cNvGrpSpPr/>
          <p:nvPr/>
        </p:nvGrpSpPr>
        <p:grpSpPr>
          <a:xfrm>
            <a:off x="5940660" y="2238597"/>
            <a:ext cx="1726375" cy="3629288"/>
            <a:chOff x="5940660" y="2238597"/>
            <a:chExt cx="1726375" cy="3629288"/>
          </a:xfrm>
        </p:grpSpPr>
        <p:sp>
          <p:nvSpPr>
            <p:cNvPr id="14" name="object 14"/>
            <p:cNvSpPr txBox="1"/>
            <p:nvPr/>
          </p:nvSpPr>
          <p:spPr>
            <a:xfrm>
              <a:off x="5940660" y="4634826"/>
              <a:ext cx="1726375" cy="352019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s-ES" sz="1100" b="1" dirty="0">
                  <a:solidFill>
                    <a:srgbClr val="FFFFFF"/>
                  </a:solidFill>
                  <a:latin typeface="Lato"/>
                  <a:cs typeface="Lato"/>
                </a:rPr>
                <a:t>Guía del Usuario del Conjunto de Herramientas</a:t>
              </a:r>
            </a:p>
          </p:txBody>
        </p:sp>
        <p:sp>
          <p:nvSpPr>
            <p:cNvPr id="15" name="object 15"/>
            <p:cNvSpPr txBox="1"/>
            <p:nvPr/>
          </p:nvSpPr>
          <p:spPr>
            <a:xfrm>
              <a:off x="6149385" y="4130970"/>
              <a:ext cx="1346200" cy="352019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s-ES" sz="1100" b="1" dirty="0">
                  <a:solidFill>
                    <a:srgbClr val="231F20"/>
                  </a:solidFill>
                  <a:latin typeface="Lato-Heavy"/>
                  <a:cs typeface="Lato-Heavy"/>
                </a:rPr>
                <a:t>Descripción del Plan MEAL</a:t>
              </a:r>
            </a:p>
          </p:txBody>
        </p:sp>
        <p:sp>
          <p:nvSpPr>
            <p:cNvPr id="16" name="object 16"/>
            <p:cNvSpPr txBox="1"/>
            <p:nvPr/>
          </p:nvSpPr>
          <p:spPr>
            <a:xfrm>
              <a:off x="5977935" y="3663337"/>
              <a:ext cx="1689100" cy="352019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s-ES" sz="1100" b="1" dirty="0">
                  <a:solidFill>
                    <a:srgbClr val="231F20"/>
                  </a:solidFill>
                  <a:latin typeface="Lato-Heavy"/>
                  <a:cs typeface="Lato-Heavy"/>
                </a:rPr>
                <a:t>Tabla de seguimiento de indicadores</a:t>
              </a:r>
            </a:p>
          </p:txBody>
        </p:sp>
        <p:sp>
          <p:nvSpPr>
            <p:cNvPr id="17" name="object 17"/>
            <p:cNvSpPr txBox="1"/>
            <p:nvPr/>
          </p:nvSpPr>
          <p:spPr>
            <a:xfrm>
              <a:off x="6501175" y="3201445"/>
              <a:ext cx="642620" cy="352019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s-ES" sz="1100" b="1" dirty="0">
                  <a:solidFill>
                    <a:srgbClr val="231F20"/>
                  </a:solidFill>
                  <a:latin typeface="Lato-Heavy"/>
                  <a:cs typeface="Lato-Heavy"/>
                </a:rPr>
                <a:t>Marco lógico</a:t>
              </a:r>
            </a:p>
          </p:txBody>
        </p:sp>
        <p:sp>
          <p:nvSpPr>
            <p:cNvPr id="18" name="object 18"/>
            <p:cNvSpPr txBox="1"/>
            <p:nvPr/>
          </p:nvSpPr>
          <p:spPr>
            <a:xfrm>
              <a:off x="6399576" y="2702768"/>
              <a:ext cx="845819" cy="352019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s-ES" sz="1100" b="1" dirty="0">
                  <a:solidFill>
                    <a:srgbClr val="231F20"/>
                  </a:solidFill>
                  <a:latin typeface="Lato-Heavy"/>
                  <a:cs typeface="Lato-Heavy"/>
                </a:rPr>
                <a:t>Lista de indicadores</a:t>
              </a:r>
            </a:p>
          </p:txBody>
        </p:sp>
        <p:sp>
          <p:nvSpPr>
            <p:cNvPr id="19" name="object 19"/>
            <p:cNvSpPr txBox="1"/>
            <p:nvPr/>
          </p:nvSpPr>
          <p:spPr>
            <a:xfrm>
              <a:off x="6253525" y="2238597"/>
              <a:ext cx="1137920" cy="352019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s-ES" sz="1100" b="1" dirty="0">
                  <a:solidFill>
                    <a:srgbClr val="231F20"/>
                  </a:solidFill>
                  <a:latin typeface="Lato-Heavy"/>
                  <a:cs typeface="Lato-Heavy"/>
                </a:rPr>
                <a:t>Teoría del Cambio</a:t>
              </a: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FBF0DCD1-2748-2442-B5C5-A62C0B89D0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20079" y="5072353"/>
              <a:ext cx="967539" cy="79553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557020"/>
          </a:xfrm>
          <a:custGeom>
            <a:avLst/>
            <a:gdLst/>
            <a:ahLst/>
            <a:cxnLst/>
            <a:rect l="l" t="t" r="r" b="b"/>
            <a:pathLst>
              <a:path w="9144000" h="1557020">
                <a:moveTo>
                  <a:pt x="9144000" y="0"/>
                </a:moveTo>
                <a:lnTo>
                  <a:pt x="0" y="0"/>
                </a:lnTo>
                <a:lnTo>
                  <a:pt x="0" y="1556994"/>
                </a:lnTo>
                <a:lnTo>
                  <a:pt x="9144000" y="1556994"/>
                </a:lnTo>
                <a:lnTo>
                  <a:pt x="9144000" y="0"/>
                </a:lnTo>
                <a:close/>
              </a:path>
            </a:pathLst>
          </a:custGeom>
          <a:solidFill>
            <a:srgbClr val="4885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516002"/>
            <a:ext cx="511810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3000" dirty="0"/>
              <a:t>Teoría del Cambio del PEA</a:t>
            </a:r>
          </a:p>
        </p:txBody>
      </p:sp>
      <p:sp>
        <p:nvSpPr>
          <p:cNvPr id="4" name="object 4"/>
          <p:cNvSpPr/>
          <p:nvPr/>
        </p:nvSpPr>
        <p:spPr>
          <a:xfrm>
            <a:off x="930386" y="1656003"/>
            <a:ext cx="7258130" cy="493572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4500" y="2150048"/>
            <a:ext cx="283210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3200" b="1" dirty="0">
                <a:solidFill>
                  <a:srgbClr val="FFFFFF"/>
                </a:solidFill>
                <a:latin typeface="Lato"/>
                <a:cs typeface="Lato"/>
              </a:rPr>
              <a:t>Principio 3</a:t>
            </a:r>
          </a:p>
        </p:txBody>
      </p:sp>
      <p:sp>
        <p:nvSpPr>
          <p:cNvPr id="3" name="object 3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4885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44500" y="2803843"/>
            <a:ext cx="5727700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es-ES" sz="2000" dirty="0">
                <a:solidFill>
                  <a:srgbClr val="FFFFFF"/>
                </a:solidFill>
                <a:latin typeface="Lato"/>
                <a:cs typeface="Lato"/>
              </a:rPr>
              <a:t>El entorno para el aprendizaje en el marco de la EA es inclusivo y seguro, y está preparado para el aprendizaje.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7848003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19100" y="5805528"/>
            <a:ext cx="6896100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3400" b="1" dirty="0">
                <a:solidFill>
                  <a:srgbClr val="FFFFFF"/>
                </a:solidFill>
                <a:latin typeface="Lato"/>
                <a:cs typeface="Lato"/>
              </a:rPr>
              <a:t>REGISTRO DIARIO DEL EQUIPO</a:t>
            </a:r>
          </a:p>
        </p:txBody>
      </p:sp>
      <p:sp>
        <p:nvSpPr>
          <p:cNvPr id="4" name="object 4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4885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836062" y="2022665"/>
            <a:ext cx="2211705" cy="3284854"/>
          </a:xfrm>
          <a:custGeom>
            <a:avLst/>
            <a:gdLst/>
            <a:ahLst/>
            <a:cxnLst/>
            <a:rect l="l" t="t" r="r" b="b"/>
            <a:pathLst>
              <a:path w="2211704" h="3284854">
                <a:moveTo>
                  <a:pt x="1097127" y="2659037"/>
                </a:moveTo>
                <a:lnTo>
                  <a:pt x="347078" y="2659037"/>
                </a:lnTo>
                <a:lnTo>
                  <a:pt x="347078" y="2769743"/>
                </a:lnTo>
                <a:lnTo>
                  <a:pt x="1097127" y="2769743"/>
                </a:lnTo>
                <a:lnTo>
                  <a:pt x="1097127" y="2659037"/>
                </a:lnTo>
                <a:close/>
              </a:path>
              <a:path w="2211704" h="3284854">
                <a:moveTo>
                  <a:pt x="1097127" y="2426944"/>
                </a:moveTo>
                <a:lnTo>
                  <a:pt x="347078" y="2426944"/>
                </a:lnTo>
                <a:lnTo>
                  <a:pt x="347078" y="2537650"/>
                </a:lnTo>
                <a:lnTo>
                  <a:pt x="1097127" y="2537650"/>
                </a:lnTo>
                <a:lnTo>
                  <a:pt x="1097127" y="2426944"/>
                </a:lnTo>
                <a:close/>
              </a:path>
              <a:path w="2211704" h="3284854">
                <a:moveTo>
                  <a:pt x="1097127" y="1983994"/>
                </a:moveTo>
                <a:lnTo>
                  <a:pt x="347078" y="1983994"/>
                </a:lnTo>
                <a:lnTo>
                  <a:pt x="347078" y="2094699"/>
                </a:lnTo>
                <a:lnTo>
                  <a:pt x="1097127" y="2094699"/>
                </a:lnTo>
                <a:lnTo>
                  <a:pt x="1097127" y="1983994"/>
                </a:lnTo>
                <a:close/>
              </a:path>
              <a:path w="2211704" h="3284854">
                <a:moveTo>
                  <a:pt x="1097127" y="1751888"/>
                </a:moveTo>
                <a:lnTo>
                  <a:pt x="347078" y="1751888"/>
                </a:lnTo>
                <a:lnTo>
                  <a:pt x="347078" y="1862594"/>
                </a:lnTo>
                <a:lnTo>
                  <a:pt x="1097127" y="1862594"/>
                </a:lnTo>
                <a:lnTo>
                  <a:pt x="1097127" y="1751888"/>
                </a:lnTo>
                <a:close/>
              </a:path>
              <a:path w="2211704" h="3284854">
                <a:moveTo>
                  <a:pt x="1097127" y="1282204"/>
                </a:moveTo>
                <a:lnTo>
                  <a:pt x="347078" y="1282204"/>
                </a:lnTo>
                <a:lnTo>
                  <a:pt x="347078" y="1392910"/>
                </a:lnTo>
                <a:lnTo>
                  <a:pt x="1097127" y="1392910"/>
                </a:lnTo>
                <a:lnTo>
                  <a:pt x="1097127" y="1282204"/>
                </a:lnTo>
                <a:close/>
              </a:path>
              <a:path w="2211704" h="3284854">
                <a:moveTo>
                  <a:pt x="1097127" y="1050112"/>
                </a:moveTo>
                <a:lnTo>
                  <a:pt x="347078" y="1050112"/>
                </a:lnTo>
                <a:lnTo>
                  <a:pt x="347078" y="1160818"/>
                </a:lnTo>
                <a:lnTo>
                  <a:pt x="1097127" y="1160818"/>
                </a:lnTo>
                <a:lnTo>
                  <a:pt x="1097127" y="1050112"/>
                </a:lnTo>
                <a:close/>
              </a:path>
              <a:path w="2211704" h="3284854">
                <a:moveTo>
                  <a:pt x="1963343" y="1002601"/>
                </a:moveTo>
                <a:lnTo>
                  <a:pt x="1907146" y="946416"/>
                </a:lnTo>
                <a:lnTo>
                  <a:pt x="1741347" y="1112189"/>
                </a:lnTo>
                <a:lnTo>
                  <a:pt x="1741347" y="1045794"/>
                </a:lnTo>
                <a:lnTo>
                  <a:pt x="1738223" y="1030351"/>
                </a:lnTo>
                <a:lnTo>
                  <a:pt x="1729701" y="1017714"/>
                </a:lnTo>
                <a:lnTo>
                  <a:pt x="1717065" y="1009192"/>
                </a:lnTo>
                <a:lnTo>
                  <a:pt x="1701609" y="1006068"/>
                </a:lnTo>
                <a:lnTo>
                  <a:pt x="1323136" y="1006068"/>
                </a:lnTo>
                <a:lnTo>
                  <a:pt x="1307680" y="1009192"/>
                </a:lnTo>
                <a:lnTo>
                  <a:pt x="1295057" y="1017714"/>
                </a:lnTo>
                <a:lnTo>
                  <a:pt x="1286535" y="1030351"/>
                </a:lnTo>
                <a:lnTo>
                  <a:pt x="1283398" y="1045794"/>
                </a:lnTo>
                <a:lnTo>
                  <a:pt x="1283398" y="1424305"/>
                </a:lnTo>
                <a:lnTo>
                  <a:pt x="1286535" y="1439748"/>
                </a:lnTo>
                <a:lnTo>
                  <a:pt x="1295057" y="1452384"/>
                </a:lnTo>
                <a:lnTo>
                  <a:pt x="1307680" y="1460906"/>
                </a:lnTo>
                <a:lnTo>
                  <a:pt x="1323136" y="1464030"/>
                </a:lnTo>
                <a:lnTo>
                  <a:pt x="1701609" y="1464030"/>
                </a:lnTo>
                <a:lnTo>
                  <a:pt x="1717065" y="1460906"/>
                </a:lnTo>
                <a:lnTo>
                  <a:pt x="1729701" y="1452384"/>
                </a:lnTo>
                <a:lnTo>
                  <a:pt x="1738223" y="1439748"/>
                </a:lnTo>
                <a:lnTo>
                  <a:pt x="1741347" y="1424305"/>
                </a:lnTo>
                <a:lnTo>
                  <a:pt x="1741347" y="1334427"/>
                </a:lnTo>
                <a:lnTo>
                  <a:pt x="1661871" y="1334427"/>
                </a:lnTo>
                <a:lnTo>
                  <a:pt x="1661871" y="1384554"/>
                </a:lnTo>
                <a:lnTo>
                  <a:pt x="1362875" y="1384554"/>
                </a:lnTo>
                <a:lnTo>
                  <a:pt x="1362875" y="1085557"/>
                </a:lnTo>
                <a:lnTo>
                  <a:pt x="1661871" y="1085557"/>
                </a:lnTo>
                <a:lnTo>
                  <a:pt x="1661871" y="1118387"/>
                </a:lnTo>
                <a:lnTo>
                  <a:pt x="1735137" y="1118387"/>
                </a:lnTo>
                <a:lnTo>
                  <a:pt x="1598637" y="1254874"/>
                </a:lnTo>
                <a:lnTo>
                  <a:pt x="1490764" y="1146987"/>
                </a:lnTo>
                <a:lnTo>
                  <a:pt x="1434553" y="1203185"/>
                </a:lnTo>
                <a:lnTo>
                  <a:pt x="1598637" y="1367294"/>
                </a:lnTo>
                <a:lnTo>
                  <a:pt x="1963343" y="1002601"/>
                </a:lnTo>
                <a:close/>
              </a:path>
              <a:path w="2211704" h="3284854">
                <a:moveTo>
                  <a:pt x="1963356" y="2365781"/>
                </a:moveTo>
                <a:lnTo>
                  <a:pt x="1907146" y="2309596"/>
                </a:lnTo>
                <a:lnTo>
                  <a:pt x="1741360" y="2475369"/>
                </a:lnTo>
                <a:lnTo>
                  <a:pt x="1741360" y="2408999"/>
                </a:lnTo>
                <a:lnTo>
                  <a:pt x="1738223" y="2393531"/>
                </a:lnTo>
                <a:lnTo>
                  <a:pt x="1729701" y="2380894"/>
                </a:lnTo>
                <a:lnTo>
                  <a:pt x="1717065" y="2372372"/>
                </a:lnTo>
                <a:lnTo>
                  <a:pt x="1701609" y="2369248"/>
                </a:lnTo>
                <a:lnTo>
                  <a:pt x="1323136" y="2369248"/>
                </a:lnTo>
                <a:lnTo>
                  <a:pt x="1307680" y="2372372"/>
                </a:lnTo>
                <a:lnTo>
                  <a:pt x="1295044" y="2380894"/>
                </a:lnTo>
                <a:lnTo>
                  <a:pt x="1286522" y="2393531"/>
                </a:lnTo>
                <a:lnTo>
                  <a:pt x="1283398" y="2408999"/>
                </a:lnTo>
                <a:lnTo>
                  <a:pt x="1283398" y="2787472"/>
                </a:lnTo>
                <a:lnTo>
                  <a:pt x="1286522" y="2802915"/>
                </a:lnTo>
                <a:lnTo>
                  <a:pt x="1295044" y="2815552"/>
                </a:lnTo>
                <a:lnTo>
                  <a:pt x="1307680" y="2824073"/>
                </a:lnTo>
                <a:lnTo>
                  <a:pt x="1323136" y="2827210"/>
                </a:lnTo>
                <a:lnTo>
                  <a:pt x="1701609" y="2827210"/>
                </a:lnTo>
                <a:lnTo>
                  <a:pt x="1717065" y="2824073"/>
                </a:lnTo>
                <a:lnTo>
                  <a:pt x="1729701" y="2815552"/>
                </a:lnTo>
                <a:lnTo>
                  <a:pt x="1738223" y="2802915"/>
                </a:lnTo>
                <a:lnTo>
                  <a:pt x="1741360" y="2787472"/>
                </a:lnTo>
                <a:lnTo>
                  <a:pt x="1741360" y="2697594"/>
                </a:lnTo>
                <a:lnTo>
                  <a:pt x="1661871" y="2697594"/>
                </a:lnTo>
                <a:lnTo>
                  <a:pt x="1661871" y="2747734"/>
                </a:lnTo>
                <a:lnTo>
                  <a:pt x="1362887" y="2747734"/>
                </a:lnTo>
                <a:lnTo>
                  <a:pt x="1362887" y="2448725"/>
                </a:lnTo>
                <a:lnTo>
                  <a:pt x="1661871" y="2448725"/>
                </a:lnTo>
                <a:lnTo>
                  <a:pt x="1661871" y="2481567"/>
                </a:lnTo>
                <a:lnTo>
                  <a:pt x="1735162" y="2481567"/>
                </a:lnTo>
                <a:lnTo>
                  <a:pt x="1598650" y="2618067"/>
                </a:lnTo>
                <a:lnTo>
                  <a:pt x="1490764" y="2510167"/>
                </a:lnTo>
                <a:lnTo>
                  <a:pt x="1434566" y="2566378"/>
                </a:lnTo>
                <a:lnTo>
                  <a:pt x="1598650" y="2730474"/>
                </a:lnTo>
                <a:lnTo>
                  <a:pt x="1963356" y="2365781"/>
                </a:lnTo>
                <a:close/>
              </a:path>
              <a:path w="2211704" h="3284854">
                <a:moveTo>
                  <a:pt x="1963356" y="1684197"/>
                </a:moveTo>
                <a:lnTo>
                  <a:pt x="1907159" y="1628000"/>
                </a:lnTo>
                <a:lnTo>
                  <a:pt x="1741360" y="1793773"/>
                </a:lnTo>
                <a:lnTo>
                  <a:pt x="1741360" y="1727390"/>
                </a:lnTo>
                <a:lnTo>
                  <a:pt x="1738223" y="1711947"/>
                </a:lnTo>
                <a:lnTo>
                  <a:pt x="1729701" y="1699310"/>
                </a:lnTo>
                <a:lnTo>
                  <a:pt x="1717078" y="1690789"/>
                </a:lnTo>
                <a:lnTo>
                  <a:pt x="1701622" y="1687652"/>
                </a:lnTo>
                <a:lnTo>
                  <a:pt x="1323149" y="1687652"/>
                </a:lnTo>
                <a:lnTo>
                  <a:pt x="1307680" y="1690789"/>
                </a:lnTo>
                <a:lnTo>
                  <a:pt x="1295044" y="1699310"/>
                </a:lnTo>
                <a:lnTo>
                  <a:pt x="1286522" y="1711947"/>
                </a:lnTo>
                <a:lnTo>
                  <a:pt x="1283398" y="1727390"/>
                </a:lnTo>
                <a:lnTo>
                  <a:pt x="1283398" y="2105863"/>
                </a:lnTo>
                <a:lnTo>
                  <a:pt x="1286522" y="2121331"/>
                </a:lnTo>
                <a:lnTo>
                  <a:pt x="1295044" y="2133955"/>
                </a:lnTo>
                <a:lnTo>
                  <a:pt x="1307680" y="2142477"/>
                </a:lnTo>
                <a:lnTo>
                  <a:pt x="1323149" y="2145601"/>
                </a:lnTo>
                <a:lnTo>
                  <a:pt x="1701622" y="2145601"/>
                </a:lnTo>
                <a:lnTo>
                  <a:pt x="1717078" y="2142477"/>
                </a:lnTo>
                <a:lnTo>
                  <a:pt x="1729701" y="2133955"/>
                </a:lnTo>
                <a:lnTo>
                  <a:pt x="1738223" y="2121331"/>
                </a:lnTo>
                <a:lnTo>
                  <a:pt x="1741360" y="2105863"/>
                </a:lnTo>
                <a:lnTo>
                  <a:pt x="1741360" y="2015998"/>
                </a:lnTo>
                <a:lnTo>
                  <a:pt x="1661883" y="2015998"/>
                </a:lnTo>
                <a:lnTo>
                  <a:pt x="1661883" y="2066124"/>
                </a:lnTo>
                <a:lnTo>
                  <a:pt x="1362887" y="2066124"/>
                </a:lnTo>
                <a:lnTo>
                  <a:pt x="1362887" y="1767141"/>
                </a:lnTo>
                <a:lnTo>
                  <a:pt x="1661883" y="1767141"/>
                </a:lnTo>
                <a:lnTo>
                  <a:pt x="1661883" y="1799971"/>
                </a:lnTo>
                <a:lnTo>
                  <a:pt x="1735162" y="1799971"/>
                </a:lnTo>
                <a:lnTo>
                  <a:pt x="1598650" y="1936470"/>
                </a:lnTo>
                <a:lnTo>
                  <a:pt x="1490764" y="1828571"/>
                </a:lnTo>
                <a:lnTo>
                  <a:pt x="1434566" y="1884781"/>
                </a:lnTo>
                <a:lnTo>
                  <a:pt x="1598650" y="2048852"/>
                </a:lnTo>
                <a:lnTo>
                  <a:pt x="1963356" y="1684197"/>
                </a:lnTo>
                <a:close/>
              </a:path>
              <a:path w="2211704" h="3284854">
                <a:moveTo>
                  <a:pt x="2211667" y="372935"/>
                </a:moveTo>
                <a:lnTo>
                  <a:pt x="2207310" y="351383"/>
                </a:lnTo>
                <a:lnTo>
                  <a:pt x="2195449" y="333794"/>
                </a:lnTo>
                <a:lnTo>
                  <a:pt x="2177859" y="321932"/>
                </a:lnTo>
                <a:lnTo>
                  <a:pt x="2156320" y="317588"/>
                </a:lnTo>
                <a:lnTo>
                  <a:pt x="2100973" y="317588"/>
                </a:lnTo>
                <a:lnTo>
                  <a:pt x="2100973" y="428294"/>
                </a:lnTo>
                <a:lnTo>
                  <a:pt x="2100973" y="3173539"/>
                </a:lnTo>
                <a:lnTo>
                  <a:pt x="110705" y="3173539"/>
                </a:lnTo>
                <a:lnTo>
                  <a:pt x="110705" y="428294"/>
                </a:lnTo>
                <a:lnTo>
                  <a:pt x="879716" y="428294"/>
                </a:lnTo>
                <a:lnTo>
                  <a:pt x="879716" y="690537"/>
                </a:lnTo>
                <a:lnTo>
                  <a:pt x="884059" y="712089"/>
                </a:lnTo>
                <a:lnTo>
                  <a:pt x="895921" y="729691"/>
                </a:lnTo>
                <a:lnTo>
                  <a:pt x="913511" y="741553"/>
                </a:lnTo>
                <a:lnTo>
                  <a:pt x="935062" y="745896"/>
                </a:lnTo>
                <a:lnTo>
                  <a:pt x="1276781" y="745896"/>
                </a:lnTo>
                <a:lnTo>
                  <a:pt x="1298321" y="741553"/>
                </a:lnTo>
                <a:lnTo>
                  <a:pt x="1315923" y="729691"/>
                </a:lnTo>
                <a:lnTo>
                  <a:pt x="1327785" y="712089"/>
                </a:lnTo>
                <a:lnTo>
                  <a:pt x="1332141" y="690537"/>
                </a:lnTo>
                <a:lnTo>
                  <a:pt x="1332141" y="635190"/>
                </a:lnTo>
                <a:lnTo>
                  <a:pt x="1332141" y="428294"/>
                </a:lnTo>
                <a:lnTo>
                  <a:pt x="2100973" y="428294"/>
                </a:lnTo>
                <a:lnTo>
                  <a:pt x="2100973" y="317588"/>
                </a:lnTo>
                <a:lnTo>
                  <a:pt x="1332141" y="317588"/>
                </a:lnTo>
                <a:lnTo>
                  <a:pt x="1332141" y="110705"/>
                </a:lnTo>
                <a:lnTo>
                  <a:pt x="1332141" y="55346"/>
                </a:lnTo>
                <a:lnTo>
                  <a:pt x="1327785" y="33807"/>
                </a:lnTo>
                <a:lnTo>
                  <a:pt x="1315923" y="16217"/>
                </a:lnTo>
                <a:lnTo>
                  <a:pt x="1298321" y="4356"/>
                </a:lnTo>
                <a:lnTo>
                  <a:pt x="1276781" y="0"/>
                </a:lnTo>
                <a:lnTo>
                  <a:pt x="1221447" y="0"/>
                </a:lnTo>
                <a:lnTo>
                  <a:pt x="1221447" y="110705"/>
                </a:lnTo>
                <a:lnTo>
                  <a:pt x="1221447" y="635190"/>
                </a:lnTo>
                <a:lnTo>
                  <a:pt x="990434" y="635190"/>
                </a:lnTo>
                <a:lnTo>
                  <a:pt x="990434" y="110705"/>
                </a:lnTo>
                <a:lnTo>
                  <a:pt x="1221447" y="110705"/>
                </a:lnTo>
                <a:lnTo>
                  <a:pt x="1221447" y="0"/>
                </a:lnTo>
                <a:lnTo>
                  <a:pt x="935062" y="0"/>
                </a:lnTo>
                <a:lnTo>
                  <a:pt x="913511" y="4356"/>
                </a:lnTo>
                <a:lnTo>
                  <a:pt x="895921" y="16217"/>
                </a:lnTo>
                <a:lnTo>
                  <a:pt x="884059" y="33807"/>
                </a:lnTo>
                <a:lnTo>
                  <a:pt x="879716" y="55346"/>
                </a:lnTo>
                <a:lnTo>
                  <a:pt x="879716" y="317588"/>
                </a:lnTo>
                <a:lnTo>
                  <a:pt x="55346" y="317588"/>
                </a:lnTo>
                <a:lnTo>
                  <a:pt x="33794" y="321932"/>
                </a:lnTo>
                <a:lnTo>
                  <a:pt x="16205" y="333794"/>
                </a:lnTo>
                <a:lnTo>
                  <a:pt x="4343" y="351383"/>
                </a:lnTo>
                <a:lnTo>
                  <a:pt x="0" y="372935"/>
                </a:lnTo>
                <a:lnTo>
                  <a:pt x="0" y="3228898"/>
                </a:lnTo>
                <a:lnTo>
                  <a:pt x="4343" y="3250438"/>
                </a:lnTo>
                <a:lnTo>
                  <a:pt x="16205" y="3268027"/>
                </a:lnTo>
                <a:lnTo>
                  <a:pt x="33794" y="3279889"/>
                </a:lnTo>
                <a:lnTo>
                  <a:pt x="55346" y="3284245"/>
                </a:lnTo>
                <a:lnTo>
                  <a:pt x="2156320" y="3284245"/>
                </a:lnTo>
                <a:lnTo>
                  <a:pt x="2177859" y="3279889"/>
                </a:lnTo>
                <a:lnTo>
                  <a:pt x="2195449" y="3268027"/>
                </a:lnTo>
                <a:lnTo>
                  <a:pt x="2207310" y="3250438"/>
                </a:lnTo>
                <a:lnTo>
                  <a:pt x="2211667" y="3228898"/>
                </a:lnTo>
                <a:lnTo>
                  <a:pt x="2211667" y="372935"/>
                </a:lnTo>
                <a:close/>
              </a:path>
            </a:pathLst>
          </a:custGeom>
          <a:solidFill>
            <a:srgbClr val="4785AA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Icon&#10;&#10;Description automatically generated">
            <a:extLst>
              <a:ext uri="{FF2B5EF4-FFF2-40B4-BE49-F238E27FC236}">
                <a16:creationId xmlns:a16="http://schemas.microsoft.com/office/drawing/2014/main" id="{598EEAF5-A037-3042-A6E3-3BAF99C3EF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589" y="-23404"/>
            <a:ext cx="9209314" cy="6881404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61741" y="1609469"/>
            <a:ext cx="7018655" cy="22442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05" algn="ctr">
              <a:lnSpc>
                <a:spcPts val="5750"/>
              </a:lnSpc>
              <a:spcBef>
                <a:spcPts val="100"/>
              </a:spcBef>
            </a:pPr>
            <a:r>
              <a:rPr lang="es-ES" sz="5000" dirty="0"/>
              <a:t>Actividad:</a:t>
            </a:r>
          </a:p>
          <a:p>
            <a:pPr algn="ctr">
              <a:lnSpc>
                <a:spcPts val="5750"/>
              </a:lnSpc>
              <a:tabLst>
                <a:tab pos="1604010" algn="l"/>
              </a:tabLst>
            </a:pPr>
            <a:r>
              <a:rPr lang="es-ES" sz="5000" dirty="0"/>
              <a:t>Construir un entorno de EA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572770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/>
              <a:t>Instrucciones de la actividad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09600" y="1828800"/>
            <a:ext cx="7564755" cy="3590727"/>
          </a:xfrm>
          <a:prstGeom prst="rect">
            <a:avLst/>
          </a:prstGeom>
        </p:spPr>
        <p:txBody>
          <a:bodyPr vert="horz" wrap="square" lIns="0" tIns="96520" rIns="0" bIns="0" rtlCol="0">
            <a:spAutoFit/>
          </a:bodyPr>
          <a:lstStyle/>
          <a:p>
            <a:pPr marL="335915" indent="-3238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AutoNum type="arabicPeriod"/>
              <a:tabLst>
                <a:tab pos="336550" algn="l"/>
              </a:tabLst>
            </a:pPr>
            <a:r>
              <a:rPr lang="es-ES" sz="2200" dirty="0">
                <a:solidFill>
                  <a:srgbClr val="939598"/>
                </a:solidFill>
                <a:latin typeface="Lato"/>
                <a:cs typeface="Lato"/>
              </a:rPr>
              <a:t>Lea las páginas 30 a 35 de la Guía sobre los principios de la EA.</a:t>
            </a:r>
          </a:p>
          <a:p>
            <a:pPr marL="332740" marR="5080" indent="-332740">
              <a:lnSpc>
                <a:spcPct val="125000"/>
              </a:lnSpc>
              <a:spcBef>
                <a:spcPts val="600"/>
              </a:spcBef>
              <a:buAutoNum type="arabicPeriod"/>
              <a:tabLst>
                <a:tab pos="332740" algn="l"/>
              </a:tabLst>
            </a:pPr>
            <a:r>
              <a:rPr lang="es-ES" sz="2200" dirty="0">
                <a:solidFill>
                  <a:srgbClr val="939598"/>
                </a:solidFill>
                <a:latin typeface="Lato"/>
                <a:cs typeface="Lato"/>
              </a:rPr>
              <a:t>Trabaje con su grupo de país para construir un entorno de EA adecuado para su país.</a:t>
            </a:r>
          </a:p>
          <a:p>
            <a:pPr marL="659765" lvl="1" indent="-323850">
              <a:lnSpc>
                <a:spcPct val="100000"/>
              </a:lnSpc>
              <a:spcBef>
                <a:spcPts val="600"/>
              </a:spcBef>
              <a:buAutoNum type="alphaLcPeriod"/>
              <a:tabLst>
                <a:tab pos="660400" algn="l"/>
              </a:tabLst>
            </a:pPr>
            <a:r>
              <a:rPr lang="es-ES" sz="2200" dirty="0">
                <a:solidFill>
                  <a:srgbClr val="939598"/>
                </a:solidFill>
                <a:latin typeface="Lato"/>
                <a:cs typeface="Lato"/>
              </a:rPr>
              <a:t>¿Cómo mostrarán que está </a:t>
            </a:r>
            <a:r>
              <a:rPr lang="es-ES" sz="2200" b="1" dirty="0">
                <a:solidFill>
                  <a:srgbClr val="939598"/>
                </a:solidFill>
                <a:latin typeface="Lato"/>
                <a:cs typeface="Lato"/>
              </a:rPr>
              <a:t>preparado para el aprendizaje</a:t>
            </a:r>
            <a:r>
              <a:rPr lang="es-ES" sz="2200" dirty="0">
                <a:solidFill>
                  <a:srgbClr val="939598"/>
                </a:solidFill>
                <a:latin typeface="Lato"/>
                <a:cs typeface="Lato"/>
              </a:rPr>
              <a:t>?</a:t>
            </a:r>
          </a:p>
          <a:p>
            <a:pPr marL="659765" lvl="1" indent="-323850">
              <a:lnSpc>
                <a:spcPct val="100000"/>
              </a:lnSpc>
              <a:spcBef>
                <a:spcPts val="600"/>
              </a:spcBef>
              <a:buAutoNum type="alphaLcPeriod"/>
              <a:tabLst>
                <a:tab pos="660400" algn="l"/>
              </a:tabLst>
            </a:pPr>
            <a:r>
              <a:rPr lang="es-ES" sz="2200" dirty="0">
                <a:solidFill>
                  <a:srgbClr val="939598"/>
                </a:solidFill>
                <a:latin typeface="Lato"/>
                <a:cs typeface="Lato"/>
              </a:rPr>
              <a:t>¿Cómo mostrarán el carácter </a:t>
            </a:r>
            <a:r>
              <a:rPr lang="es-ES" sz="2200" b="1" dirty="0">
                <a:solidFill>
                  <a:srgbClr val="939598"/>
                </a:solidFill>
                <a:latin typeface="Lato"/>
                <a:cs typeface="Lato"/>
              </a:rPr>
              <a:t>inclusivo</a:t>
            </a:r>
            <a:r>
              <a:rPr lang="es-ES" sz="2200" dirty="0">
                <a:solidFill>
                  <a:srgbClr val="939598"/>
                </a:solidFill>
                <a:latin typeface="Lato"/>
                <a:cs typeface="Lato"/>
              </a:rPr>
              <a:t>?</a:t>
            </a:r>
          </a:p>
          <a:p>
            <a:pPr marL="659765" lvl="1" indent="-323850">
              <a:lnSpc>
                <a:spcPct val="100000"/>
              </a:lnSpc>
              <a:spcBef>
                <a:spcPts val="600"/>
              </a:spcBef>
              <a:buAutoNum type="alphaLcPeriod"/>
              <a:tabLst>
                <a:tab pos="660400" algn="l"/>
              </a:tabLst>
            </a:pPr>
            <a:r>
              <a:rPr lang="es-ES" sz="2200" dirty="0">
                <a:solidFill>
                  <a:srgbClr val="939598"/>
                </a:solidFill>
                <a:latin typeface="Lato"/>
                <a:cs typeface="Lato"/>
              </a:rPr>
              <a:t>¿De qué manera siguen el enfoque </a:t>
            </a:r>
            <a:r>
              <a:rPr lang="es-ES" sz="2200" b="1" dirty="0">
                <a:solidFill>
                  <a:srgbClr val="939598"/>
                </a:solidFill>
                <a:latin typeface="Lato"/>
                <a:cs typeface="Lato"/>
              </a:rPr>
              <a:t>«no hacer daño»?</a:t>
            </a:r>
          </a:p>
          <a:p>
            <a:pPr marL="659765" lvl="1" indent="-323850">
              <a:lnSpc>
                <a:spcPct val="100000"/>
              </a:lnSpc>
              <a:spcBef>
                <a:spcPts val="600"/>
              </a:spcBef>
              <a:buAutoNum type="alphaLcPeriod"/>
              <a:tabLst>
                <a:tab pos="660400" algn="l"/>
              </a:tabLst>
            </a:pPr>
            <a:r>
              <a:rPr lang="es-ES" sz="2200" dirty="0">
                <a:solidFill>
                  <a:srgbClr val="939598"/>
                </a:solidFill>
                <a:latin typeface="Lato"/>
                <a:cs typeface="Lato"/>
              </a:rPr>
              <a:t>¿Cómo pueden saber que los alumnos </a:t>
            </a:r>
            <a:r>
              <a:rPr lang="es-ES" sz="2200" b="1" dirty="0">
                <a:solidFill>
                  <a:srgbClr val="939598"/>
                </a:solidFill>
                <a:latin typeface="Lato"/>
                <a:cs typeface="Lato"/>
              </a:rPr>
              <a:t>estarán seguros </a:t>
            </a:r>
            <a:r>
              <a:rPr lang="es-ES" sz="2200" dirty="0">
                <a:solidFill>
                  <a:srgbClr val="939598"/>
                </a:solidFill>
                <a:latin typeface="Lato"/>
                <a:cs typeface="Lato"/>
              </a:rPr>
              <a:t>en este entorno?</a:t>
            </a:r>
          </a:p>
          <a:p>
            <a:pPr marL="348615" indent="-30099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AutoNum type="arabicPeriod"/>
              <a:tabLst>
                <a:tab pos="349250" algn="l"/>
              </a:tabLst>
            </a:pPr>
            <a:r>
              <a:rPr lang="es-ES" sz="2200" dirty="0">
                <a:solidFill>
                  <a:srgbClr val="939598"/>
                </a:solidFill>
                <a:latin typeface="Lato"/>
                <a:cs typeface="Lato"/>
              </a:rPr>
              <a:t>¡Sean creativos y diviértanse!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4500" y="2150048"/>
            <a:ext cx="313690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3200" b="1" dirty="0">
                <a:solidFill>
                  <a:srgbClr val="FFFFFF"/>
                </a:solidFill>
                <a:latin typeface="Lato"/>
                <a:cs typeface="Lato"/>
              </a:rPr>
              <a:t>Principio 4</a:t>
            </a:r>
          </a:p>
        </p:txBody>
      </p:sp>
      <p:sp>
        <p:nvSpPr>
          <p:cNvPr id="3" name="object 3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4885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44500" y="2803843"/>
            <a:ext cx="583819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2000" dirty="0">
                <a:solidFill>
                  <a:srgbClr val="FFFFFF"/>
                </a:solidFill>
                <a:latin typeface="Lato"/>
                <a:cs typeface="Lato"/>
              </a:rPr>
              <a:t>Los docentes son contratados, supervisados y remunerados.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686966"/>
            <a:ext cx="9144000" cy="5171440"/>
            <a:chOff x="0" y="1686966"/>
            <a:chExt cx="9144000" cy="5171440"/>
          </a:xfrm>
        </p:grpSpPr>
        <p:sp>
          <p:nvSpPr>
            <p:cNvPr id="3" name="object 3"/>
            <p:cNvSpPr/>
            <p:nvPr/>
          </p:nvSpPr>
          <p:spPr>
            <a:xfrm>
              <a:off x="0" y="1686966"/>
              <a:ext cx="9144000" cy="5171440"/>
            </a:xfrm>
            <a:custGeom>
              <a:avLst/>
              <a:gdLst/>
              <a:ahLst/>
              <a:cxnLst/>
              <a:rect l="l" t="t" r="r" b="b"/>
              <a:pathLst>
                <a:path w="9144000" h="5171440">
                  <a:moveTo>
                    <a:pt x="9144000" y="0"/>
                  </a:moveTo>
                  <a:lnTo>
                    <a:pt x="0" y="0"/>
                  </a:lnTo>
                  <a:lnTo>
                    <a:pt x="0" y="5171033"/>
                  </a:lnTo>
                  <a:lnTo>
                    <a:pt x="9144000" y="5171033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F2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3932999"/>
              <a:ext cx="9144000" cy="2925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444500" y="1756567"/>
            <a:ext cx="6906895" cy="1803400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En su grupo:</a:t>
            </a:r>
          </a:p>
          <a:p>
            <a:pPr marL="241300" marR="5080" indent="-228600">
              <a:lnSpc>
                <a:spcPct val="116700"/>
              </a:lnSpc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Debata y represente de forma visual las aptitudes y atributos de los docentes de educación acelerada.</a:t>
            </a:r>
          </a:p>
          <a:p>
            <a:pPr marL="241300" indent="-228600">
              <a:lnSpc>
                <a:spcPct val="100000"/>
              </a:lnSpc>
              <a:spcBef>
                <a:spcPts val="400"/>
              </a:spcBef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Cuelgue su obra en la pared.</a:t>
            </a:r>
          </a:p>
          <a:p>
            <a:pPr marL="241300" indent="-228600">
              <a:lnSpc>
                <a:spcPct val="100000"/>
              </a:lnSpc>
              <a:spcBef>
                <a:spcPts val="400"/>
              </a:spcBef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Paseo por la galería.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443230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>
                <a:solidFill>
                  <a:srgbClr val="4885AA"/>
                </a:solidFill>
              </a:rPr>
              <a:t>El docente de EA ideal</a:t>
            </a:r>
          </a:p>
        </p:txBody>
      </p:sp>
      <p:sp>
        <p:nvSpPr>
          <p:cNvPr id="7" name="object 7"/>
          <p:cNvSpPr/>
          <p:nvPr/>
        </p:nvSpPr>
        <p:spPr>
          <a:xfrm>
            <a:off x="0" y="0"/>
            <a:ext cx="261620" cy="1557020"/>
          </a:xfrm>
          <a:custGeom>
            <a:avLst/>
            <a:gdLst/>
            <a:ahLst/>
            <a:cxnLst/>
            <a:rect l="l" t="t" r="r" b="b"/>
            <a:pathLst>
              <a:path w="261620" h="1557020">
                <a:moveTo>
                  <a:pt x="260997" y="0"/>
                </a:moveTo>
                <a:lnTo>
                  <a:pt x="0" y="0"/>
                </a:lnTo>
                <a:lnTo>
                  <a:pt x="0" y="1556994"/>
                </a:lnTo>
                <a:lnTo>
                  <a:pt x="260997" y="1556994"/>
                </a:lnTo>
                <a:lnTo>
                  <a:pt x="260997" y="0"/>
                </a:lnTo>
                <a:close/>
              </a:path>
            </a:pathLst>
          </a:custGeom>
          <a:solidFill>
            <a:srgbClr val="4885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487996" y="6494805"/>
            <a:ext cx="1656080" cy="363220"/>
          </a:xfrm>
          <a:custGeom>
            <a:avLst/>
            <a:gdLst/>
            <a:ahLst/>
            <a:cxnLst/>
            <a:rect l="l" t="t" r="r" b="b"/>
            <a:pathLst>
              <a:path w="1656079" h="363220">
                <a:moveTo>
                  <a:pt x="1656003" y="0"/>
                </a:moveTo>
                <a:lnTo>
                  <a:pt x="0" y="0"/>
                </a:lnTo>
                <a:lnTo>
                  <a:pt x="0" y="363194"/>
                </a:lnTo>
                <a:lnTo>
                  <a:pt x="1656003" y="363194"/>
                </a:lnTo>
                <a:lnTo>
                  <a:pt x="1656003" y="0"/>
                </a:lnTo>
                <a:close/>
              </a:path>
            </a:pathLst>
          </a:custGeom>
          <a:solidFill>
            <a:srgbClr val="4885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7677485" y="6557904"/>
            <a:ext cx="129984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1300" i="1">
                <a:solidFill>
                  <a:srgbClr val="FFFFFF"/>
                </a:solidFill>
                <a:latin typeface="Lato"/>
                <a:cs typeface="Lato"/>
              </a:rPr>
              <a:t>Fotos: © ACNUR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557020"/>
          </a:xfrm>
          <a:custGeom>
            <a:avLst/>
            <a:gdLst/>
            <a:ahLst/>
            <a:cxnLst/>
            <a:rect l="l" t="t" r="r" b="b"/>
            <a:pathLst>
              <a:path w="9144000" h="1557020">
                <a:moveTo>
                  <a:pt x="9144000" y="0"/>
                </a:moveTo>
                <a:lnTo>
                  <a:pt x="0" y="0"/>
                </a:lnTo>
                <a:lnTo>
                  <a:pt x="0" y="1556994"/>
                </a:lnTo>
                <a:lnTo>
                  <a:pt x="9144000" y="1556994"/>
                </a:lnTo>
                <a:lnTo>
                  <a:pt x="9144000" y="0"/>
                </a:lnTo>
                <a:close/>
              </a:path>
            </a:pathLst>
          </a:custGeom>
          <a:solidFill>
            <a:srgbClr val="4885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412750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/>
              <a:t>Paseo por la galería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B8C3D81-A344-1E4F-BBEC-4642C15252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658" y="1981200"/>
            <a:ext cx="7118684" cy="45085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150048"/>
            <a:ext cx="4924425" cy="1000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es-ES" dirty="0"/>
              <a:t>Contratación, supervisión y remuneración de los docentes de EA</a:t>
            </a:r>
          </a:p>
        </p:txBody>
      </p:sp>
      <p:sp>
        <p:nvSpPr>
          <p:cNvPr id="3" name="object 3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4885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</TotalTime>
  <Words>1345</Words>
  <Application>Microsoft Macintosh PowerPoint</Application>
  <PresentationFormat>On-screen Show (4:3)</PresentationFormat>
  <Paragraphs>132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8" baseType="lpstr">
      <vt:lpstr>Arial</vt:lpstr>
      <vt:lpstr>Calibri</vt:lpstr>
      <vt:lpstr>Lato</vt:lpstr>
      <vt:lpstr>Lato-BoldItalic</vt:lpstr>
      <vt:lpstr>Lato-Heavy</vt:lpstr>
      <vt:lpstr>Lato-Medium</vt:lpstr>
      <vt:lpstr>Lato-Semibold</vt:lpstr>
      <vt:lpstr>Office Theme</vt:lpstr>
      <vt:lpstr>Taller de educación acelerada</vt:lpstr>
      <vt:lpstr>¡Bienvenidos de nuevo!</vt:lpstr>
      <vt:lpstr>PowerPoint Presentation</vt:lpstr>
      <vt:lpstr>Actividad: Construir un entorno de EA</vt:lpstr>
      <vt:lpstr>Instrucciones de la actividad</vt:lpstr>
      <vt:lpstr>PowerPoint Presentation</vt:lpstr>
      <vt:lpstr>El docente de EA ideal</vt:lpstr>
      <vt:lpstr>Paseo por la galería</vt:lpstr>
      <vt:lpstr>Contratación, supervisión y remuneración de los docentes de EA</vt:lpstr>
      <vt:lpstr>Contratación</vt:lpstr>
      <vt:lpstr>Supervisión</vt:lpstr>
      <vt:lpstr>Remuneración</vt:lpstr>
      <vt:lpstr>Remuneración</vt:lpstr>
      <vt:lpstr>PowerPoint Presentation</vt:lpstr>
      <vt:lpstr>Resumen de la sesión</vt:lpstr>
      <vt:lpstr>PowerPoint Presentation</vt:lpstr>
      <vt:lpstr>Principio 5</vt:lpstr>
      <vt:lpstr>Principio 5</vt:lpstr>
      <vt:lpstr>Principio 5</vt:lpstr>
      <vt:lpstr>¿En qué se diferencia el desarrollo profesional (DP) de los docentes de EA del DP de los docentes de la escuela formal?</vt:lpstr>
      <vt:lpstr>Directrices del DP continuo y ejemplos</vt:lpstr>
      <vt:lpstr>Mejores prácticas internacionales en materia de desarrollo profesional de los docentes</vt:lpstr>
      <vt:lpstr>Modelos de desarrollo profesional</vt:lpstr>
      <vt:lpstr>Específico para docentes de educación acelerada</vt:lpstr>
      <vt:lpstr>Específico para docentes de educación acelerada</vt:lpstr>
      <vt:lpstr>PowerPoint Presentation</vt:lpstr>
      <vt:lpstr>Principio 6: Los objetivos, el seguimiento y la financiación están armonizados</vt:lpstr>
      <vt:lpstr>Conjunto de herramientas de M&amp;E</vt:lpstr>
      <vt:lpstr>Teoría del Cambio del PEA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Accelerated Education  Workshop</dc:title>
  <cp:lastModifiedBy>Clarice Soter</cp:lastModifiedBy>
  <cp:revision>5</cp:revision>
  <dcterms:created xsi:type="dcterms:W3CDTF">2021-01-23T18:49:45Z</dcterms:created>
  <dcterms:modified xsi:type="dcterms:W3CDTF">2021-03-03T19:40:37Z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2021-01-23T00:00:00Z</vt:filetime>
  </property>
  <property fmtid="{D5CDD505-2E9C-101B-9397-08002B2CF9AE}" pid="3" name="Creator">
    <vt:lpwstr>Adobe InDesign 16.0 (Macintosh)</vt:lpwstr>
  </property>
  <property fmtid="{D5CDD505-2E9C-101B-9397-08002B2CF9AE}" pid="4" name="LastSaved">
    <vt:filetime>2021-01-23T00:00:00Z</vt:filetime>
  </property>
</Properties>
</file>