
<file path=[Content_Types].xml><?xml version="1.0" encoding="utf-8"?>
<Types xmlns="http://schemas.openxmlformats.org/package/2006/content-types"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9144000" cy="6858000"/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16"/>
    <p:restoredTop sz="94694"/>
  </p:normalViewPr>
  <p:slideViewPr>
    <p:cSldViewPr>
      <p:cViewPr varScale="1">
        <p:scale>
          <a:sx n="117" d="100"/>
          <a:sy n="117" d="100"/>
        </p:scale>
        <p:origin x="1328" y="1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rgbClr val="939598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557020"/>
          </a:xfrm>
          <a:custGeom>
            <a:avLst/>
            <a:gdLst/>
            <a:ahLst/>
            <a:cxnLst/>
            <a:rect l="l" t="t" r="r" b="b"/>
            <a:pathLst>
              <a:path w="9144000" h="155702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3865" y="511049"/>
            <a:ext cx="825626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32840" y="2212168"/>
            <a:ext cx="7678318" cy="3136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rgbClr val="939598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419100" y="4918217"/>
            <a:ext cx="5334000" cy="1589538"/>
          </a:xfrm>
          <a:prstGeom prst="rect">
            <a:avLst/>
          </a:prstGeom>
        </p:spPr>
        <p:txBody>
          <a:bodyPr vert="horz" wrap="square" lIns="0" tIns="1670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15"/>
              </a:spcBef>
            </a:pPr>
            <a:r>
              <a:rPr lang="es-ES" sz="3400" b="1" dirty="0">
                <a:solidFill>
                  <a:srgbClr val="BC7143"/>
                </a:solidFill>
                <a:latin typeface="Lato"/>
                <a:cs typeface="Lato"/>
              </a:rPr>
              <a:t>QUINTO DÍA</a:t>
            </a:r>
          </a:p>
          <a:p>
            <a:pPr marL="38100" marR="5080">
              <a:lnSpc>
                <a:spcPct val="100000"/>
              </a:lnSpc>
              <a:spcBef>
                <a:spcPts val="1005"/>
              </a:spcBef>
            </a:pPr>
            <a:r>
              <a:rPr lang="es-ES" sz="2500" dirty="0">
                <a:solidFill>
                  <a:srgbClr val="FFFFFF"/>
                </a:solidFill>
                <a:latin typeface="Lato"/>
                <a:cs typeface="Lato"/>
              </a:rPr>
              <a:t>Añada el título de su formación aquí.  Añada cualquier logotipo adicional.</a:t>
            </a:r>
          </a:p>
        </p:txBody>
      </p:sp>
      <p:sp>
        <p:nvSpPr>
          <p:cNvPr id="4" name="object 4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22218" y="155073"/>
            <a:ext cx="1470999" cy="13158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19100" y="282736"/>
            <a:ext cx="5029200" cy="11557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 marR="5080">
              <a:lnSpc>
                <a:spcPts val="4100"/>
              </a:lnSpc>
              <a:spcBef>
                <a:spcPts val="820"/>
              </a:spcBef>
            </a:pPr>
            <a:r>
              <a:rPr lang="es-ES" sz="4000" dirty="0">
                <a:solidFill>
                  <a:srgbClr val="BC7143"/>
                </a:solidFill>
              </a:rPr>
              <a:t>Taller de educación acelerada</a:t>
            </a:r>
          </a:p>
        </p:txBody>
      </p:sp>
      <p:sp>
        <p:nvSpPr>
          <p:cNvPr id="7" name="object 7"/>
          <p:cNvSpPr/>
          <p:nvPr/>
        </p:nvSpPr>
        <p:spPr>
          <a:xfrm>
            <a:off x="0" y="1686966"/>
            <a:ext cx="7848000" cy="32900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251295" y="4602200"/>
            <a:ext cx="1594485" cy="381635"/>
          </a:xfrm>
          <a:prstGeom prst="rect">
            <a:avLst/>
          </a:prstGeom>
          <a:solidFill>
            <a:srgbClr val="BC7143"/>
          </a:solidFill>
        </p:spPr>
        <p:txBody>
          <a:bodyPr vert="horz" wrap="square" lIns="0" tIns="75565" rIns="0" bIns="0" rtlCol="0">
            <a:spAutoFit/>
          </a:bodyPr>
          <a:lstStyle/>
          <a:p>
            <a:pPr marL="205104">
              <a:lnSpc>
                <a:spcPct val="100000"/>
              </a:lnSpc>
              <a:spcBef>
                <a:spcPts val="595"/>
              </a:spcBef>
            </a:pPr>
            <a:r>
              <a:rPr lang="es-ES" sz="1300" i="1">
                <a:solidFill>
                  <a:srgbClr val="FFFFFF"/>
                </a:solidFill>
                <a:latin typeface="Lato"/>
                <a:cs typeface="Lato"/>
              </a:rPr>
              <a:t>Foto: © ACNUR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815085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Presentaciones finales (taller multinacional)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96499" y="1807118"/>
            <a:ext cx="7379970" cy="38314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4160" marR="189865" indent="-252095">
              <a:lnSpc>
                <a:spcPct val="125000"/>
              </a:lnSpc>
              <a:spcBef>
                <a:spcPts val="1200"/>
              </a:spcBef>
              <a:buAutoNum type="arabicPeriod"/>
              <a:tabLst>
                <a:tab pos="336550" algn="l"/>
              </a:tabLst>
            </a:pPr>
            <a:r>
              <a:rPr lang="es-ES" sz="1700" dirty="0">
                <a:solidFill>
                  <a:srgbClr val="939598"/>
                </a:solidFill>
                <a:latin typeface="Lato"/>
                <a:cs typeface="Lato"/>
              </a:rPr>
              <a:t>Utilizando su lista de comprobación (pág. 8), seleccione las </a:t>
            </a:r>
            <a:r>
              <a:rPr lang="es-ES" sz="1700" b="1" dirty="0">
                <a:solidFill>
                  <a:srgbClr val="939598"/>
                </a:solidFill>
                <a:latin typeface="Lato"/>
                <a:cs typeface="Lato"/>
              </a:rPr>
              <a:t>tres </a:t>
            </a:r>
            <a:r>
              <a:rPr lang="es-ES" sz="1700" dirty="0">
                <a:solidFill>
                  <a:srgbClr val="939598"/>
                </a:solidFill>
                <a:latin typeface="Lato"/>
                <a:cs typeface="Lato"/>
              </a:rPr>
              <a:t>líneas de actuación prioritarias en las que se centrará su equipo.</a:t>
            </a:r>
          </a:p>
          <a:p>
            <a:pPr marL="335915" indent="-323850">
              <a:lnSpc>
                <a:spcPct val="100000"/>
              </a:lnSpc>
              <a:spcBef>
                <a:spcPts val="1200"/>
              </a:spcBef>
              <a:buAutoNum type="arabicPeriod"/>
              <a:tabLst>
                <a:tab pos="336550" algn="l"/>
              </a:tabLst>
            </a:pPr>
            <a:r>
              <a:rPr lang="es-ES" sz="1700" dirty="0">
                <a:solidFill>
                  <a:srgbClr val="939598"/>
                </a:solidFill>
                <a:latin typeface="Lato"/>
                <a:cs typeface="Lato"/>
              </a:rPr>
              <a:t>Describa cómo las realizará:</a:t>
            </a:r>
          </a:p>
          <a:p>
            <a:pPr marL="588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1700" dirty="0">
                <a:solidFill>
                  <a:srgbClr val="939598"/>
                </a:solidFill>
                <a:latin typeface="Lato"/>
                <a:cs typeface="Lato"/>
              </a:rPr>
              <a:t>Pasos clave</a:t>
            </a:r>
          </a:p>
          <a:p>
            <a:pPr marL="588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1700" dirty="0">
                <a:solidFill>
                  <a:srgbClr val="939598"/>
                </a:solidFill>
                <a:latin typeface="Lato"/>
                <a:cs typeface="Lato"/>
              </a:rPr>
              <a:t>Personas implicadas</a:t>
            </a:r>
          </a:p>
          <a:p>
            <a:pPr marL="588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1700" dirty="0">
                <a:solidFill>
                  <a:srgbClr val="939598"/>
                </a:solidFill>
                <a:latin typeface="Lato"/>
                <a:cs typeface="Lato"/>
              </a:rPr>
              <a:t>Obstáculos</a:t>
            </a:r>
          </a:p>
          <a:p>
            <a:pPr marL="588645" lvl="1" indent="-252729">
              <a:lnSpc>
                <a:spcPct val="100000"/>
              </a:lnSpc>
              <a:spcBef>
                <a:spcPts val="1200"/>
              </a:spcBef>
              <a:buAutoNum type="alphaLcPeriod"/>
              <a:tabLst>
                <a:tab pos="589280" algn="l"/>
              </a:tabLst>
            </a:pPr>
            <a:r>
              <a:rPr lang="es-ES" sz="1700" dirty="0">
                <a:solidFill>
                  <a:srgbClr val="939598"/>
                </a:solidFill>
                <a:latin typeface="Lato"/>
                <a:cs typeface="Lato"/>
              </a:rPr>
              <a:t>Actuación a corto o largo plazo</a:t>
            </a:r>
          </a:p>
          <a:p>
            <a:pPr marL="348615" indent="-300990">
              <a:lnSpc>
                <a:spcPct val="100000"/>
              </a:lnSpc>
              <a:spcBef>
                <a:spcPts val="1200"/>
              </a:spcBef>
              <a:buAutoNum type="arabicPeriod"/>
              <a:tabLst>
                <a:tab pos="349250" algn="l"/>
              </a:tabLst>
            </a:pPr>
            <a:r>
              <a:rPr lang="es-ES" sz="1700" dirty="0">
                <a:solidFill>
                  <a:srgbClr val="939598"/>
                </a:solidFill>
                <a:latin typeface="Lato"/>
                <a:cs typeface="Lato"/>
              </a:rPr>
              <a:t>Describa la cuestión para la investigación que ha elegido.</a:t>
            </a:r>
          </a:p>
          <a:p>
            <a:pPr marL="337820" indent="-290195">
              <a:lnSpc>
                <a:spcPct val="100000"/>
              </a:lnSpc>
              <a:spcBef>
                <a:spcPts val="1200"/>
              </a:spcBef>
              <a:buAutoNum type="arabicPeriod"/>
              <a:tabLst>
                <a:tab pos="338455" algn="l"/>
              </a:tabLst>
            </a:pPr>
            <a:r>
              <a:rPr lang="es-ES" sz="1700" dirty="0">
                <a:solidFill>
                  <a:srgbClr val="939598"/>
                </a:solidFill>
                <a:latin typeface="Lato"/>
                <a:cs typeface="Lato"/>
              </a:rPr>
              <a:t>¡SOLO tiene diez minutos! Haga que sea rápida y emocionante.</a:t>
            </a:r>
          </a:p>
          <a:p>
            <a:pPr marL="276860" marR="5080" indent="-228600">
              <a:lnSpc>
                <a:spcPct val="125000"/>
              </a:lnSpc>
              <a:spcBef>
                <a:spcPts val="1200"/>
              </a:spcBef>
              <a:buAutoNum type="arabicPeriod"/>
              <a:tabLst>
                <a:tab pos="339725" algn="l"/>
              </a:tabLst>
            </a:pPr>
            <a:r>
              <a:rPr lang="es-ES" sz="1700" dirty="0">
                <a:solidFill>
                  <a:srgbClr val="939598"/>
                </a:solidFill>
                <a:latin typeface="Lato"/>
                <a:cs typeface="Lato"/>
              </a:rPr>
              <a:t>El público harán comentarios por escrito sobre cada presentación.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3865" y="511049"/>
            <a:ext cx="8547735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Presentaciones finales (taller con un único país)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96499" y="1780142"/>
            <a:ext cx="7417434" cy="48900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4160" marR="501650" indent="-252095">
              <a:lnSpc>
                <a:spcPct val="120300"/>
              </a:lnSpc>
              <a:spcBef>
                <a:spcPts val="100"/>
              </a:spcBef>
              <a:buAutoNum type="arabicPeriod"/>
              <a:tabLst>
                <a:tab pos="264795" algn="l"/>
              </a:tabLst>
            </a:pP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Céntrense en </a:t>
            </a:r>
            <a:r>
              <a:rPr lang="es-ES" sz="1800" b="1" dirty="0">
                <a:solidFill>
                  <a:srgbClr val="939598"/>
                </a:solidFill>
                <a:latin typeface="Lato"/>
                <a:cs typeface="Lato"/>
              </a:rPr>
              <a:t>un </a:t>
            </a: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ámbito: docentes, alumnado, gestión de los programas o armonización con la política.</a:t>
            </a:r>
          </a:p>
          <a:p>
            <a:pPr marL="264160" marR="145415" indent="-252095">
              <a:lnSpc>
                <a:spcPct val="120300"/>
              </a:lnSpc>
              <a:spcBef>
                <a:spcPts val="600"/>
              </a:spcBef>
              <a:buAutoNum type="arabicPeriod"/>
              <a:tabLst>
                <a:tab pos="264795" algn="l"/>
              </a:tabLst>
            </a:pP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Consulte únicamente a las líneas de actuación de la lista de comprobación que estén relacionadas con su esfera de interés.</a:t>
            </a:r>
          </a:p>
          <a:p>
            <a:pPr marL="264160" marR="358140" indent="-252095">
              <a:lnSpc>
                <a:spcPct val="120300"/>
              </a:lnSpc>
              <a:spcBef>
                <a:spcPts val="600"/>
              </a:spcBef>
              <a:buAutoNum type="arabicPeriod"/>
              <a:tabLst>
                <a:tab pos="264795" algn="l"/>
              </a:tabLst>
            </a:pP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Utilizando su lista de comprobación (pág. 8), seleccione las </a:t>
            </a:r>
            <a:r>
              <a:rPr lang="es-ES" sz="1800" b="1" dirty="0">
                <a:solidFill>
                  <a:srgbClr val="939598"/>
                </a:solidFill>
                <a:latin typeface="Lato"/>
                <a:cs typeface="Lato"/>
              </a:rPr>
              <a:t>tres </a:t>
            </a: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líneas de actuación prioritarias en las que se centrará su equipo.</a:t>
            </a:r>
          </a:p>
          <a:p>
            <a:pPr marL="264160" indent="-252095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264795" algn="l"/>
              </a:tabLst>
            </a:pP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Describa cómo las realizará:</a:t>
            </a:r>
          </a:p>
          <a:p>
            <a:pPr marL="588010" lvl="1" indent="-252095">
              <a:lnSpc>
                <a:spcPct val="100000"/>
              </a:lnSpc>
              <a:spcBef>
                <a:spcPts val="440"/>
              </a:spcBef>
              <a:buAutoNum type="alphaLcPeriod"/>
              <a:tabLst>
                <a:tab pos="588645" algn="l"/>
              </a:tabLst>
            </a:pP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Pasos clave</a:t>
            </a:r>
          </a:p>
          <a:p>
            <a:pPr marL="588010" lvl="1" indent="-252095">
              <a:lnSpc>
                <a:spcPct val="100000"/>
              </a:lnSpc>
              <a:spcBef>
                <a:spcPts val="439"/>
              </a:spcBef>
              <a:buAutoNum type="alphaLcPeriod"/>
              <a:tabLst>
                <a:tab pos="588645" algn="l"/>
              </a:tabLst>
            </a:pP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Personas implicadas</a:t>
            </a:r>
          </a:p>
          <a:p>
            <a:pPr marL="588010" lvl="1" indent="-252095">
              <a:lnSpc>
                <a:spcPct val="100000"/>
              </a:lnSpc>
              <a:spcBef>
                <a:spcPts val="434"/>
              </a:spcBef>
              <a:buAutoNum type="alphaLcPeriod"/>
              <a:tabLst>
                <a:tab pos="588645" algn="l"/>
              </a:tabLst>
            </a:pP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Obstáculos</a:t>
            </a:r>
          </a:p>
          <a:p>
            <a:pPr marL="588010" lvl="1" indent="-252095">
              <a:lnSpc>
                <a:spcPct val="100000"/>
              </a:lnSpc>
              <a:spcBef>
                <a:spcPts val="440"/>
              </a:spcBef>
              <a:buAutoNum type="alphaLcPeriod"/>
              <a:tabLst>
                <a:tab pos="588645" algn="l"/>
              </a:tabLst>
            </a:pP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Actuación a corto o largo plazo</a:t>
            </a:r>
          </a:p>
          <a:p>
            <a:pPr marL="276860" indent="-229235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277495" algn="l"/>
              </a:tabLst>
            </a:pP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Describa la cuestión para la investigación que ha elegido.</a:t>
            </a:r>
          </a:p>
          <a:p>
            <a:pPr marL="276860" indent="-229235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277495" algn="l"/>
              </a:tabLst>
            </a:pP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¡SOLO tiene diez minutos! Haga que sea rápida y emocionante.</a:t>
            </a:r>
          </a:p>
          <a:p>
            <a:pPr marL="276860" indent="-229235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277495" algn="l"/>
              </a:tabLst>
            </a:pPr>
            <a:r>
              <a:rPr lang="es-ES" sz="1800" dirty="0">
                <a:solidFill>
                  <a:srgbClr val="939598"/>
                </a:solidFill>
                <a:latin typeface="Lato"/>
                <a:cs typeface="Lato"/>
              </a:rPr>
              <a:t>El público harán comentarios por escrito sobre cada presentación.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1704489"/>
            <a:ext cx="9144000" cy="5171440"/>
          </a:xfrm>
          <a:custGeom>
            <a:avLst/>
            <a:gdLst/>
            <a:ahLst/>
            <a:cxnLst/>
            <a:rect l="l" t="t" r="r" b="b"/>
            <a:pathLst>
              <a:path w="9144000" h="5171440">
                <a:moveTo>
                  <a:pt x="9144000" y="0"/>
                </a:moveTo>
                <a:lnTo>
                  <a:pt x="0" y="0"/>
                </a:lnTo>
                <a:lnTo>
                  <a:pt x="0" y="5171033"/>
                </a:lnTo>
                <a:lnTo>
                  <a:pt x="9144000" y="5171033"/>
                </a:lnTo>
                <a:lnTo>
                  <a:pt x="9144000" y="0"/>
                </a:lnTo>
                <a:close/>
              </a:path>
            </a:pathLst>
          </a:custGeom>
          <a:solidFill>
            <a:srgbClr val="F9F2E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61849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>
                <a:solidFill>
                  <a:srgbClr val="BC7143"/>
                </a:solidFill>
              </a:rPr>
              <a:t>Presentaciones de los equipos</a:t>
            </a:r>
          </a:p>
        </p:txBody>
      </p:sp>
      <p:sp>
        <p:nvSpPr>
          <p:cNvPr id="23" name="object 23"/>
          <p:cNvSpPr/>
          <p:nvPr/>
        </p:nvSpPr>
        <p:spPr>
          <a:xfrm>
            <a:off x="0" y="0"/>
            <a:ext cx="261620" cy="1557020"/>
          </a:xfrm>
          <a:custGeom>
            <a:avLst/>
            <a:gdLst/>
            <a:ahLst/>
            <a:cxnLst/>
            <a:rect l="l" t="t" r="r" b="b"/>
            <a:pathLst>
              <a:path w="261620" h="1557020">
                <a:moveTo>
                  <a:pt x="260997" y="0"/>
                </a:moveTo>
                <a:lnTo>
                  <a:pt x="0" y="0"/>
                </a:lnTo>
                <a:lnTo>
                  <a:pt x="0" y="1556994"/>
                </a:lnTo>
                <a:lnTo>
                  <a:pt x="260997" y="1556994"/>
                </a:lnTo>
                <a:lnTo>
                  <a:pt x="260997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Picture 3" descr="A picture containing text, container&#10;&#10;Description automatically generated">
            <a:extLst>
              <a:ext uri="{FF2B5EF4-FFF2-40B4-BE49-F238E27FC236}">
                <a16:creationId xmlns:a16="http://schemas.microsoft.com/office/drawing/2014/main" id="{37C031E8-E7A0-824F-81B3-05910888AD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269" y="1704488"/>
            <a:ext cx="5305462" cy="531891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9100" y="5805528"/>
            <a:ext cx="278130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3400" b="1" dirty="0">
                <a:solidFill>
                  <a:srgbClr val="FFFFFF"/>
                </a:solidFill>
                <a:latin typeface="Lato"/>
                <a:cs typeface="Lato"/>
              </a:rPr>
              <a:t>CLAUSURA</a:t>
            </a: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539A15-4F75-D242-A61D-61A8996CC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780" y="2133600"/>
            <a:ext cx="3492500" cy="3492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2150048"/>
            <a:ext cx="46609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¡Bienvenidos de nuevo!</a:t>
            </a:r>
          </a:p>
        </p:txBody>
      </p:sp>
      <p:sp>
        <p:nvSpPr>
          <p:cNvPr id="4" name="object 4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381000"/>
            <a:ext cx="815848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Investigación sobre educación acelerada: voces sobre el terreno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32F0FE-82C4-C540-9361-628877707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150" y="1981200"/>
            <a:ext cx="4965700" cy="40767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28321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Ponente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51943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Programa de aprendizaje</a:t>
            </a:r>
          </a:p>
        </p:txBody>
      </p:sp>
      <p:sp>
        <p:nvSpPr>
          <p:cNvPr id="3" name="object 3"/>
          <p:cNvSpPr/>
          <p:nvPr/>
        </p:nvSpPr>
        <p:spPr>
          <a:xfrm>
            <a:off x="1244650" y="2019249"/>
            <a:ext cx="6654703" cy="41097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614005" y="6477304"/>
            <a:ext cx="1528445" cy="381000"/>
          </a:xfrm>
          <a:custGeom>
            <a:avLst/>
            <a:gdLst/>
            <a:ahLst/>
            <a:cxnLst/>
            <a:rect l="l" t="t" r="r" b="b"/>
            <a:pathLst>
              <a:path w="1528445" h="381000">
                <a:moveTo>
                  <a:pt x="1528394" y="0"/>
                </a:moveTo>
                <a:lnTo>
                  <a:pt x="0" y="0"/>
                </a:lnTo>
                <a:lnTo>
                  <a:pt x="0" y="380695"/>
                </a:lnTo>
                <a:lnTo>
                  <a:pt x="1528394" y="380695"/>
                </a:lnTo>
                <a:lnTo>
                  <a:pt x="1528394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828183" y="6540404"/>
            <a:ext cx="1147445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1300" i="1">
                <a:solidFill>
                  <a:srgbClr val="FFFFFF"/>
                </a:solidFill>
                <a:latin typeface="Lato"/>
                <a:cs typeface="Lato"/>
              </a:rPr>
              <a:t>Foto: © USAID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4">
            <a:extLst>
              <a:ext uri="{FF2B5EF4-FFF2-40B4-BE49-F238E27FC236}">
                <a16:creationId xmlns:a16="http://schemas.microsoft.com/office/drawing/2014/main" id="{589F96E0-1976-E646-B228-2EBB598192F6}"/>
              </a:ext>
            </a:extLst>
          </p:cNvPr>
          <p:cNvSpPr/>
          <p:nvPr/>
        </p:nvSpPr>
        <p:spPr>
          <a:xfrm>
            <a:off x="7614005" y="6477304"/>
            <a:ext cx="1528445" cy="381000"/>
          </a:xfrm>
          <a:custGeom>
            <a:avLst/>
            <a:gdLst/>
            <a:ahLst/>
            <a:cxnLst/>
            <a:rect l="l" t="t" r="r" b="b"/>
            <a:pathLst>
              <a:path w="1528445" h="381000">
                <a:moveTo>
                  <a:pt x="1528394" y="0"/>
                </a:moveTo>
                <a:lnTo>
                  <a:pt x="0" y="0"/>
                </a:lnTo>
                <a:lnTo>
                  <a:pt x="0" y="380695"/>
                </a:lnTo>
                <a:lnTo>
                  <a:pt x="1528394" y="380695"/>
                </a:lnTo>
                <a:lnTo>
                  <a:pt x="1528394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499" y="511049"/>
            <a:ext cx="7377283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Piense en las siguientes preguntas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732840" y="2212168"/>
            <a:ext cx="7814260" cy="3484800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4022725" indent="-228600">
              <a:lnSpc>
                <a:spcPct val="100000"/>
              </a:lnSpc>
              <a:spcBef>
                <a:spcPts val="1200"/>
              </a:spcBef>
              <a:buChar char="•"/>
              <a:tabLst>
                <a:tab pos="4023360" algn="l"/>
              </a:tabLst>
            </a:pPr>
            <a:r>
              <a:rPr lang="es-ES" dirty="0"/>
              <a:t>¿Qué quieren saber?</a:t>
            </a:r>
          </a:p>
          <a:p>
            <a:pPr marL="4022725" marR="104775" indent="-228600">
              <a:lnSpc>
                <a:spcPct val="145800"/>
              </a:lnSpc>
              <a:spcBef>
                <a:spcPts val="1000"/>
              </a:spcBef>
              <a:buChar char="•"/>
              <a:tabLst>
                <a:tab pos="4023360" algn="l"/>
              </a:tabLst>
            </a:pPr>
            <a:r>
              <a:rPr lang="es-ES" dirty="0"/>
              <a:t>¿Qué resultaría más útil para sus programas?</a:t>
            </a:r>
          </a:p>
          <a:p>
            <a:pPr marL="4022725" marR="104775" indent="-228600">
              <a:lnSpc>
                <a:spcPct val="145800"/>
              </a:lnSpc>
              <a:spcBef>
                <a:spcPts val="1000"/>
              </a:spcBef>
              <a:buChar char="•"/>
              <a:tabLst>
                <a:tab pos="4023360" algn="l"/>
              </a:tabLst>
            </a:pPr>
            <a:r>
              <a:rPr lang="es-ES" dirty="0"/>
              <a:t>¿Qué resultaría útil para la promoción o la financiación?</a:t>
            </a:r>
          </a:p>
          <a:p>
            <a:pPr marL="4022725" marR="5080" indent="-228600">
              <a:lnSpc>
                <a:spcPct val="145800"/>
              </a:lnSpc>
              <a:spcBef>
                <a:spcPts val="1000"/>
              </a:spcBef>
              <a:buChar char="•"/>
              <a:tabLst>
                <a:tab pos="4023360" algn="l"/>
              </a:tabLst>
            </a:pPr>
            <a:r>
              <a:rPr lang="es-ES" dirty="0"/>
              <a:t>¿Qué resultaría útil para la elaboración de políticas?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596900" y="1760308"/>
            <a:ext cx="3531235" cy="4602480"/>
            <a:chOff x="596900" y="1760308"/>
            <a:chExt cx="3531235" cy="4602480"/>
          </a:xfrm>
        </p:grpSpPr>
        <p:sp>
          <p:nvSpPr>
            <p:cNvPr id="5" name="object 5"/>
            <p:cNvSpPr/>
            <p:nvPr/>
          </p:nvSpPr>
          <p:spPr>
            <a:xfrm>
              <a:off x="596900" y="1760308"/>
              <a:ext cx="2663964" cy="271926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463999" y="4390265"/>
              <a:ext cx="2663964" cy="197243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821783" y="6539303"/>
            <a:ext cx="1147445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1300" i="1">
                <a:solidFill>
                  <a:srgbClr val="FFFFFF"/>
                </a:solidFill>
                <a:latin typeface="Lato"/>
                <a:cs typeface="Lato"/>
              </a:rPr>
              <a:t>Foto: © USAID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1A1FB728-05F9-2E45-98A1-A5CAA14601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019" y="-40341"/>
            <a:ext cx="9281970" cy="693569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74105" y="685800"/>
            <a:ext cx="7712709" cy="22442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5750"/>
              </a:lnSpc>
              <a:spcBef>
                <a:spcPts val="100"/>
              </a:spcBef>
            </a:pPr>
            <a:r>
              <a:rPr lang="es-ES" sz="5000" dirty="0"/>
              <a:t>Actividad:</a:t>
            </a:r>
          </a:p>
          <a:p>
            <a:pPr algn="ctr">
              <a:lnSpc>
                <a:spcPts val="5750"/>
              </a:lnSpc>
              <a:tabLst>
                <a:tab pos="1879600" algn="l"/>
                <a:tab pos="5069205" algn="l"/>
              </a:tabLst>
            </a:pPr>
            <a:r>
              <a:rPr lang="es-ES" sz="5000" dirty="0"/>
              <a:t>Seleccione una cuestión para la investigación</a:t>
            </a:r>
          </a:p>
        </p:txBody>
      </p:sp>
      <p:sp>
        <p:nvSpPr>
          <p:cNvPr id="19" name="object 19"/>
          <p:cNvSpPr/>
          <p:nvPr/>
        </p:nvSpPr>
        <p:spPr>
          <a:xfrm>
            <a:off x="8312605" y="6397975"/>
            <a:ext cx="94424" cy="872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61087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Instrucciones de la actividad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96499" y="2317994"/>
            <a:ext cx="6822440" cy="3760004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335915" indent="-323850">
              <a:lnSpc>
                <a:spcPct val="100000"/>
              </a:lnSpc>
              <a:spcBef>
                <a:spcPts val="760"/>
              </a:spcBef>
              <a:buAutoNum type="arabicPeriod"/>
              <a:tabLst>
                <a:tab pos="336550" algn="l"/>
              </a:tabLst>
            </a:pPr>
            <a:r>
              <a:rPr lang="es-ES" sz="2200" dirty="0">
                <a:solidFill>
                  <a:srgbClr val="939598"/>
                </a:solidFill>
                <a:latin typeface="Lato"/>
                <a:cs typeface="Lato"/>
              </a:rPr>
              <a:t>Repasen los programas de aprendizaje del GTEA.</a:t>
            </a:r>
          </a:p>
          <a:p>
            <a:pPr marL="335915" indent="-323850">
              <a:lnSpc>
                <a:spcPct val="100000"/>
              </a:lnSpc>
              <a:spcBef>
                <a:spcPts val="1000"/>
              </a:spcBef>
              <a:buAutoNum type="arabicPeriod"/>
              <a:tabLst>
                <a:tab pos="336550" algn="l"/>
              </a:tabLst>
            </a:pPr>
            <a:r>
              <a:rPr lang="es-ES" sz="2200" dirty="0">
                <a:solidFill>
                  <a:srgbClr val="939598"/>
                </a:solidFill>
                <a:latin typeface="Lato"/>
                <a:cs typeface="Lato"/>
              </a:rPr>
              <a:t>En sus grupos, piensen:</a:t>
            </a:r>
          </a:p>
          <a:p>
            <a:pPr marL="588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2200" dirty="0">
                <a:solidFill>
                  <a:srgbClr val="939598"/>
                </a:solidFill>
                <a:latin typeface="Lato"/>
                <a:cs typeface="Lato"/>
              </a:rPr>
              <a:t>¿Qué quieren saber?</a:t>
            </a:r>
          </a:p>
          <a:p>
            <a:pPr marL="588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2200" dirty="0">
                <a:solidFill>
                  <a:srgbClr val="939598"/>
                </a:solidFill>
                <a:latin typeface="Lato"/>
                <a:cs typeface="Lato"/>
              </a:rPr>
              <a:t>¿Qué resultaría más útil para sus programas?</a:t>
            </a:r>
          </a:p>
          <a:p>
            <a:pPr marL="588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2200" dirty="0">
                <a:solidFill>
                  <a:srgbClr val="939598"/>
                </a:solidFill>
                <a:latin typeface="Lato"/>
                <a:cs typeface="Lato"/>
              </a:rPr>
              <a:t>¿Qué resultaría útil para la promoción o la financiación?</a:t>
            </a:r>
          </a:p>
          <a:p>
            <a:pPr marL="588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2200" dirty="0">
                <a:solidFill>
                  <a:srgbClr val="939598"/>
                </a:solidFill>
                <a:latin typeface="Lato"/>
                <a:cs typeface="Lato"/>
              </a:rPr>
              <a:t>¿Qué resultaría útil para la elaboración de políticas?</a:t>
            </a:r>
          </a:p>
          <a:p>
            <a:pPr marL="348615" indent="-300990">
              <a:lnSpc>
                <a:spcPct val="100000"/>
              </a:lnSpc>
              <a:spcBef>
                <a:spcPts val="1000"/>
              </a:spcBef>
              <a:buAutoNum type="arabicPeriod"/>
              <a:tabLst>
                <a:tab pos="349250" algn="l"/>
              </a:tabLst>
            </a:pPr>
            <a:r>
              <a:rPr lang="es-ES" sz="2200" dirty="0">
                <a:solidFill>
                  <a:srgbClr val="939598"/>
                </a:solidFill>
                <a:latin typeface="Lato"/>
                <a:cs typeface="Lato"/>
              </a:rPr>
              <a:t>Seleccionen UNA cuestión para la investigación.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686966"/>
            <a:ext cx="9144000" cy="5171440"/>
            <a:chOff x="0" y="1686966"/>
            <a:chExt cx="9144000" cy="5171440"/>
          </a:xfrm>
        </p:grpSpPr>
        <p:sp>
          <p:nvSpPr>
            <p:cNvPr id="3" name="object 3"/>
            <p:cNvSpPr/>
            <p:nvPr/>
          </p:nvSpPr>
          <p:spPr>
            <a:xfrm>
              <a:off x="0" y="1686966"/>
              <a:ext cx="9144000" cy="5171440"/>
            </a:xfrm>
            <a:custGeom>
              <a:avLst/>
              <a:gdLst/>
              <a:ahLst/>
              <a:cxnLst/>
              <a:rect l="l" t="t" r="r" b="b"/>
              <a:pathLst>
                <a:path w="9144000" h="5171440">
                  <a:moveTo>
                    <a:pt x="9144000" y="0"/>
                  </a:moveTo>
                  <a:lnTo>
                    <a:pt x="0" y="0"/>
                  </a:lnTo>
                  <a:lnTo>
                    <a:pt x="0" y="5171033"/>
                  </a:lnTo>
                  <a:lnTo>
                    <a:pt x="9144000" y="5171033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F9F2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76300" y="1686966"/>
              <a:ext cx="7391387" cy="517103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7823187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>
                <a:solidFill>
                  <a:srgbClr val="BC7143"/>
                </a:solidFill>
              </a:rPr>
              <a:t>Preparación de la presentación del equipo</a:t>
            </a: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279549" cy="1557020"/>
          </a:xfrm>
          <a:custGeom>
            <a:avLst/>
            <a:gdLst/>
            <a:ahLst/>
            <a:cxnLst/>
            <a:rect l="l" t="t" r="r" b="b"/>
            <a:pathLst>
              <a:path w="261620" h="1557020">
                <a:moveTo>
                  <a:pt x="260997" y="0"/>
                </a:moveTo>
                <a:lnTo>
                  <a:pt x="0" y="0"/>
                </a:lnTo>
                <a:lnTo>
                  <a:pt x="0" y="1556994"/>
                </a:lnTo>
                <a:lnTo>
                  <a:pt x="260997" y="1556994"/>
                </a:lnTo>
                <a:lnTo>
                  <a:pt x="260997" y="0"/>
                </a:lnTo>
                <a:close/>
              </a:path>
            </a:pathLst>
          </a:custGeom>
          <a:solidFill>
            <a:srgbClr val="BC7143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371</Words>
  <Application>Microsoft Macintosh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Lato</vt:lpstr>
      <vt:lpstr>Office Theme</vt:lpstr>
      <vt:lpstr>Taller de educación acelerada</vt:lpstr>
      <vt:lpstr>¡Bienvenidos de nuevo!</vt:lpstr>
      <vt:lpstr>Investigación sobre educación acelerada: voces sobre el terreno</vt:lpstr>
      <vt:lpstr>Ponente</vt:lpstr>
      <vt:lpstr>Programa de aprendizaje</vt:lpstr>
      <vt:lpstr>Piense en las siguientes preguntas</vt:lpstr>
      <vt:lpstr>Actividad: Seleccione una cuestión para la investigación</vt:lpstr>
      <vt:lpstr>Instrucciones de la actividad</vt:lpstr>
      <vt:lpstr>Preparación de la presentación del equipo</vt:lpstr>
      <vt:lpstr>Presentaciones finales (taller multinacional)</vt:lpstr>
      <vt:lpstr>Presentaciones finales (taller con un único país)</vt:lpstr>
      <vt:lpstr>Presentaciones de los equipos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Accelerated Education  Workshop</dc:title>
  <cp:lastModifiedBy>Clarice Soter</cp:lastModifiedBy>
  <cp:revision>9</cp:revision>
  <dcterms:created xsi:type="dcterms:W3CDTF">2021-01-23T15:32:27Z</dcterms:created>
  <dcterms:modified xsi:type="dcterms:W3CDTF">2021-03-03T15:50:54Z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2021-01-23T00:00:00Z</vt:filetime>
  </property>
  <property fmtid="{D5CDD505-2E9C-101B-9397-08002B2CF9AE}" pid="3" name="Creator">
    <vt:lpwstr>Adobe InDesign 16.0 (Macintosh)</vt:lpwstr>
  </property>
  <property fmtid="{D5CDD505-2E9C-101B-9397-08002B2CF9AE}" pid="4" name="LastSaved">
    <vt:filetime>2021-01-23T00:00:00Z</vt:filetime>
  </property>
</Properties>
</file>