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y="6858000" cx="9144000"/>
  <p:notesSz cx="9144000" cy="6858000"/>
  <p:embeddedFontLst>
    <p:embeddedFont>
      <p:font typeface="Lato"/>
      <p:regular r:id="rId36"/>
      <p:bold r:id="rId37"/>
      <p:italic r:id="rId38"/>
      <p:boldItalic r:id="rId39"/>
    </p:embeddedFont>
    <p:embeddedFont>
      <p:font typeface="Lato Black"/>
      <p:bold r:id="rId40"/>
      <p:boldItalic r:id="rId4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  <p:ext uri="http://customooxmlschemas.google.com/">
      <go:slidesCustomData xmlns:go="http://customooxmlschemas.google.com/" r:id="rId42" roundtripDataSignature="AMtx7mgccSaNnPsuDJAgTjNsOv3CuodI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LatoBlack-bold.fntdata"/><Relationship Id="rId20" Type="http://schemas.openxmlformats.org/officeDocument/2006/relationships/slide" Target="slides/slide15.xml"/><Relationship Id="rId42" Type="http://customschemas.google.com/relationships/presentationmetadata" Target="metadata"/><Relationship Id="rId41" Type="http://schemas.openxmlformats.org/officeDocument/2006/relationships/font" Target="fonts/LatoBlack-boldItalic.fntdata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slide" Target="slides/slide28.xml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slide" Target="slides/slide30.xml"/><Relationship Id="rId12" Type="http://schemas.openxmlformats.org/officeDocument/2006/relationships/slide" Target="slides/slide7.xml"/><Relationship Id="rId34" Type="http://schemas.openxmlformats.org/officeDocument/2006/relationships/slide" Target="slides/slide29.xml"/><Relationship Id="rId15" Type="http://schemas.openxmlformats.org/officeDocument/2006/relationships/slide" Target="slides/slide10.xml"/><Relationship Id="rId37" Type="http://schemas.openxmlformats.org/officeDocument/2006/relationships/font" Target="fonts/Lato-bold.fntdata"/><Relationship Id="rId14" Type="http://schemas.openxmlformats.org/officeDocument/2006/relationships/slide" Target="slides/slide9.xml"/><Relationship Id="rId36" Type="http://schemas.openxmlformats.org/officeDocument/2006/relationships/font" Target="fonts/Lato-regular.fntdata"/><Relationship Id="rId17" Type="http://schemas.openxmlformats.org/officeDocument/2006/relationships/slide" Target="slides/slide12.xml"/><Relationship Id="rId39" Type="http://schemas.openxmlformats.org/officeDocument/2006/relationships/font" Target="fonts/Lato-boldItalic.fntdata"/><Relationship Id="rId16" Type="http://schemas.openxmlformats.org/officeDocument/2006/relationships/slide" Target="slides/slide11.xml"/><Relationship Id="rId38" Type="http://schemas.openxmlformats.org/officeDocument/2006/relationships/font" Target="fonts/Lato-italic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p1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0" name="Google Shape;130;p1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7" name="Google Shape;137;p1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1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1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1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1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1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1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1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1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4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1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2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1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1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2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p22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2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2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2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2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2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2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p2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3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30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30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4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4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5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5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6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7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7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8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8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9:notes"/>
          <p:cNvSpPr txBox="1"/>
          <p:nvPr>
            <p:ph idx="1" type="body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9:notes"/>
          <p:cNvSpPr/>
          <p:nvPr>
            <p:ph idx="2" type="sldImg"/>
          </p:nvPr>
        </p:nvSpPr>
        <p:spPr>
          <a:xfrm>
            <a:off x="1524300" y="514350"/>
            <a:ext cx="6096300" cy="257175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2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" name="Google Shape;14;p32"/>
          <p:cNvSpPr txBox="1"/>
          <p:nvPr>
            <p:ph idx="1" type="body"/>
          </p:nvPr>
        </p:nvSpPr>
        <p:spPr>
          <a:xfrm>
            <a:off x="464474" y="1877567"/>
            <a:ext cx="8215050" cy="4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32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32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32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showMasterSp="0">
  <p:cSld name="Title Only">
    <p:bg>
      <p:bgPr>
        <a:solidFill>
          <a:schemeClr val="lt1"/>
        </a:solid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3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" name="Google Shape;20;p33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33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33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33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>
  <p:cSld name="Title Slide">
    <p:bg>
      <p:bgPr>
        <a:solidFill>
          <a:schemeClr val="lt1"/>
        </a:solidFill>
      </p:bgPr>
    </p:bg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34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34"/>
          <p:cNvSpPr txBox="1"/>
          <p:nvPr>
            <p:ph type="ctrTitle"/>
          </p:nvPr>
        </p:nvSpPr>
        <p:spPr>
          <a:xfrm>
            <a:off x="444500" y="2150048"/>
            <a:ext cx="825500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34"/>
          <p:cNvSpPr txBox="1"/>
          <p:nvPr>
            <p:ph idx="1" type="subTitle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34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34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34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>
  <p:cSld name="Blank">
    <p:bg>
      <p:bgPr>
        <a:solidFill>
          <a:schemeClr val="lt1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5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35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35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36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20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7" name="Google Shape;37;p36"/>
          <p:cNvSpPr txBox="1"/>
          <p:nvPr>
            <p:ph idx="1" type="body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36"/>
          <p:cNvSpPr txBox="1"/>
          <p:nvPr>
            <p:ph idx="2" type="body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36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36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36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algn="r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31"/>
          <p:cNvSpPr/>
          <p:nvPr/>
        </p:nvSpPr>
        <p:spPr>
          <a:xfrm>
            <a:off x="0" y="0"/>
            <a:ext cx="9144000" cy="1557020"/>
          </a:xfrm>
          <a:custGeom>
            <a:rect b="b" l="l" r="r" t="t"/>
            <a:pathLst>
              <a:path extrusionOk="0" h="1557020" w="914400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7;p31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3200" u="none" cap="none" strike="noStrike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31"/>
          <p:cNvSpPr txBox="1"/>
          <p:nvPr>
            <p:ph idx="1" type="body"/>
          </p:nvPr>
        </p:nvSpPr>
        <p:spPr>
          <a:xfrm>
            <a:off x="464474" y="1877567"/>
            <a:ext cx="8215050" cy="42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000" u="none" cap="none" strike="noStrike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31"/>
          <p:cNvSpPr txBox="1"/>
          <p:nvPr>
            <p:ph idx="11" type="ftr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31"/>
          <p:cNvSpPr txBox="1"/>
          <p:nvPr>
            <p:ph idx="10" type="dt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Google Shape;11;p31"/>
          <p:cNvSpPr txBox="1"/>
          <p:nvPr>
            <p:ph idx="12" type="sldNum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18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u="non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Relationship Id="rId4" Type="http://schemas.openxmlformats.org/officeDocument/2006/relationships/image" Target="../media/image9.jpg"/><Relationship Id="rId5" Type="http://schemas.openxmlformats.org/officeDocument/2006/relationships/image" Target="../media/image5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8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2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3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5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5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5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4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4.jpg"/><Relationship Id="rId4" Type="http://schemas.openxmlformats.org/officeDocument/2006/relationships/image" Target="../media/image5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" name="Google Shape;47;p1"/>
          <p:cNvSpPr txBox="1"/>
          <p:nvPr/>
        </p:nvSpPr>
        <p:spPr>
          <a:xfrm>
            <a:off x="419100" y="4918217"/>
            <a:ext cx="5334000" cy="167893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670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DAY 3</a:t>
            </a:r>
            <a:endParaRPr sz="3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38100" marR="5080" rtl="0" algn="l">
              <a:lnSpc>
                <a:spcPct val="100000"/>
              </a:lnSpc>
              <a:spcBef>
                <a:spcPts val="1005"/>
              </a:spcBef>
              <a:spcAft>
                <a:spcPts val="0"/>
              </a:spcAft>
              <a:buNone/>
            </a:pPr>
            <a:r>
              <a:rPr lang="en-US" sz="28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Add the title of your training here.  Add any additional logos.</a:t>
            </a:r>
            <a:endParaRPr sz="2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8" name="Google Shape;48;p1"/>
          <p:cNvSpPr/>
          <p:nvPr/>
        </p:nvSpPr>
        <p:spPr>
          <a:xfrm>
            <a:off x="0" y="1686966"/>
            <a:ext cx="7847999" cy="3236036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" name="Google Shape;49;p1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" name="Google Shape;50;p1"/>
          <p:cNvSpPr/>
          <p:nvPr/>
        </p:nvSpPr>
        <p:spPr>
          <a:xfrm>
            <a:off x="7231512" y="243408"/>
            <a:ext cx="1431129" cy="1181865"/>
          </a:xfrm>
          <a:prstGeom prst="rect">
            <a:avLst/>
          </a:prstGeom>
          <a:blipFill rotWithShape="1">
            <a:blip r:embed="rId5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" name="Google Shape;51;p1"/>
          <p:cNvSpPr txBox="1"/>
          <p:nvPr>
            <p:ph type="title"/>
          </p:nvPr>
        </p:nvSpPr>
        <p:spPr>
          <a:xfrm>
            <a:off x="419100" y="282736"/>
            <a:ext cx="5029200" cy="11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04125">
            <a:spAutoFit/>
          </a:bodyPr>
          <a:lstStyle/>
          <a:p>
            <a:pPr indent="0" lvl="0" marL="12700" marR="5080" rtl="0" algn="l">
              <a:lnSpc>
                <a:spcPct val="102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4885AA"/>
                </a:solidFill>
              </a:rPr>
              <a:t>Accelerated Education  Workshop</a:t>
            </a:r>
            <a:endParaRPr sz="4000"/>
          </a:p>
        </p:txBody>
      </p:sp>
      <p:sp>
        <p:nvSpPr>
          <p:cNvPr id="52" name="Google Shape;52;p1"/>
          <p:cNvSpPr txBox="1"/>
          <p:nvPr/>
        </p:nvSpPr>
        <p:spPr>
          <a:xfrm>
            <a:off x="6269101" y="4547095"/>
            <a:ext cx="1580515" cy="381635"/>
          </a:xfrm>
          <a:prstGeom prst="rect">
            <a:avLst/>
          </a:pr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75550">
            <a:spAutoFit/>
          </a:bodyPr>
          <a:lstStyle/>
          <a:p>
            <a:pPr indent="0" lvl="0" marL="19177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3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Photo: © UNHCR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0"/>
          <p:cNvSpPr txBox="1"/>
          <p:nvPr>
            <p:ph type="title"/>
          </p:nvPr>
        </p:nvSpPr>
        <p:spPr>
          <a:xfrm>
            <a:off x="444500" y="511049"/>
            <a:ext cx="225679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Recruitment</a:t>
            </a:r>
            <a:endParaRPr/>
          </a:p>
        </p:txBody>
      </p:sp>
      <p:sp>
        <p:nvSpPr>
          <p:cNvPr id="119" name="Google Shape;119;p10"/>
          <p:cNvSpPr txBox="1"/>
          <p:nvPr/>
        </p:nvSpPr>
        <p:spPr>
          <a:xfrm>
            <a:off x="4559300" y="2654167"/>
            <a:ext cx="3757929" cy="2628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8900">
            <a:spAutoFit/>
          </a:bodyPr>
          <a:lstStyle/>
          <a:p>
            <a:pPr indent="-228600" lvl="0" marL="241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Recruit locally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478790" rtl="0" algn="l"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Consult with community,  partners, leaders and youth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Selection criteria: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Government policies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Interim measures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Competency-based assessment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0" name="Google Shape;120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85800" y="2330317"/>
            <a:ext cx="3340100" cy="334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1"/>
          <p:cNvSpPr txBox="1"/>
          <p:nvPr>
            <p:ph type="title"/>
          </p:nvPr>
        </p:nvSpPr>
        <p:spPr>
          <a:xfrm>
            <a:off x="444500" y="511049"/>
            <a:ext cx="213614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Supervision</a:t>
            </a:r>
            <a:endParaRPr/>
          </a:p>
        </p:txBody>
      </p:sp>
      <p:sp>
        <p:nvSpPr>
          <p:cNvPr id="126" name="Google Shape;126;p11"/>
          <p:cNvSpPr txBox="1"/>
          <p:nvPr/>
        </p:nvSpPr>
        <p:spPr>
          <a:xfrm>
            <a:off x="4559300" y="2654167"/>
            <a:ext cx="3794760" cy="301364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8900">
            <a:spAutoFit/>
          </a:bodyPr>
          <a:lstStyle/>
          <a:p>
            <a:pPr indent="-228600" lvl="0" marL="241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Teachers sign a code of conduct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5080" rtl="0" algn="l"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Define roles and responsibilities  of various actors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Supervision supports: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Attendance &amp; time on task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39394" lvl="1" marL="480694" marR="40513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Classroom management &amp;  behaviour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Instruction &amp; pedagogy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27" name="Google Shape;127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09600" y="2595326"/>
            <a:ext cx="3581400" cy="31624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12"/>
          <p:cNvSpPr txBox="1"/>
          <p:nvPr>
            <p:ph type="title"/>
          </p:nvPr>
        </p:nvSpPr>
        <p:spPr>
          <a:xfrm>
            <a:off x="444500" y="511049"/>
            <a:ext cx="2582545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Remuneration</a:t>
            </a:r>
            <a:endParaRPr/>
          </a:p>
        </p:txBody>
      </p:sp>
      <p:sp>
        <p:nvSpPr>
          <p:cNvPr id="133" name="Google Shape;133;p12"/>
          <p:cNvSpPr txBox="1"/>
          <p:nvPr/>
        </p:nvSpPr>
        <p:spPr>
          <a:xfrm>
            <a:off x="4406900" y="2654167"/>
            <a:ext cx="3691890" cy="25104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41300" lvl="0" marL="241300" marR="5080" rtl="0" algn="l"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Harmonise payscale with other  education actors: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Fair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Consistent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469900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Regular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39394" lvl="1" marL="480694" marR="965200" rtl="0" algn="l"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Commensurate with  hours worked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34" name="Google Shape;134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2743200"/>
            <a:ext cx="3149600" cy="257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13"/>
          <p:cNvSpPr txBox="1"/>
          <p:nvPr>
            <p:ph type="title"/>
          </p:nvPr>
        </p:nvSpPr>
        <p:spPr>
          <a:xfrm>
            <a:off x="444500" y="511049"/>
            <a:ext cx="2582545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Remuneration</a:t>
            </a:r>
            <a:endParaRPr/>
          </a:p>
        </p:txBody>
      </p:sp>
      <p:sp>
        <p:nvSpPr>
          <p:cNvPr id="140" name="Google Shape;140;p13"/>
          <p:cNvSpPr txBox="1"/>
          <p:nvPr/>
        </p:nvSpPr>
        <p:spPr>
          <a:xfrm>
            <a:off x="4406900" y="2654167"/>
            <a:ext cx="3856990" cy="25104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41300" lvl="0" marL="241300" marR="5080" rtl="0" algn="l"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Incentives or supplementary pay  may include: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70929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Housing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70929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Hardship allowance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70929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Transportation allowance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1" marL="709295" marR="381635" rtl="0" algn="l">
              <a:spcBef>
                <a:spcPts val="8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Training and professional  development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41" name="Google Shape;141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62000" y="2743200"/>
            <a:ext cx="3149600" cy="257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4"/>
          <p:cNvSpPr txBox="1"/>
          <p:nvPr/>
        </p:nvSpPr>
        <p:spPr>
          <a:xfrm>
            <a:off x="444500" y="2150048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Principle 5</a:t>
            </a:r>
            <a:endParaRPr sz="3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47" name="Google Shape;147;p14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8" name="Google Shape;148;p14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14"/>
          <p:cNvSpPr txBox="1"/>
          <p:nvPr/>
        </p:nvSpPr>
        <p:spPr>
          <a:xfrm>
            <a:off x="444500" y="2803843"/>
            <a:ext cx="6818630" cy="3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Teachers participate in continuous professional development.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5"/>
          <p:cNvSpPr/>
          <p:nvPr/>
        </p:nvSpPr>
        <p:spPr>
          <a:xfrm>
            <a:off x="0" y="1686966"/>
            <a:ext cx="9144000" cy="5171440"/>
          </a:xfrm>
          <a:custGeom>
            <a:rect b="b" l="l" r="r" t="t"/>
            <a:pathLst>
              <a:path extrusionOk="0" h="5171440" w="9144000">
                <a:moveTo>
                  <a:pt x="9144000" y="0"/>
                </a:moveTo>
                <a:lnTo>
                  <a:pt x="0" y="0"/>
                </a:lnTo>
                <a:lnTo>
                  <a:pt x="0" y="5171033"/>
                </a:lnTo>
                <a:lnTo>
                  <a:pt x="9144000" y="5171033"/>
                </a:lnTo>
                <a:lnTo>
                  <a:pt x="9144000" y="0"/>
                </a:lnTo>
                <a:close/>
              </a:path>
            </a:pathLst>
          </a:custGeom>
          <a:solidFill>
            <a:srgbClr val="F2F4F7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" name="Google Shape;155;p15"/>
          <p:cNvSpPr txBox="1"/>
          <p:nvPr/>
        </p:nvSpPr>
        <p:spPr>
          <a:xfrm>
            <a:off x="4406900" y="2349767"/>
            <a:ext cx="3988435" cy="2235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8600" lvl="0" marL="241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Principle 5 and action points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60"/>
              </a:spcBef>
              <a:spcAft>
                <a:spcPts val="0"/>
              </a:spcAft>
              <a:buClr>
                <a:srgbClr val="939598"/>
              </a:buClr>
              <a:buSzPts val="2950"/>
              <a:buFont typeface="Lato"/>
              <a:buNone/>
            </a:pPr>
            <a:r>
              <a:t/>
            </a:r>
            <a:endParaRPr sz="295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Professional development models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500"/>
              <a:buFont typeface="Lato"/>
              <a:buNone/>
            </a:pPr>
            <a:r>
              <a:t/>
            </a:r>
            <a:endParaRPr sz="25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18542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Preparing AE teachers: Do we  need to do anything differently?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6" name="Google Shape;156;p15"/>
          <p:cNvSpPr txBox="1"/>
          <p:nvPr/>
        </p:nvSpPr>
        <p:spPr>
          <a:xfrm>
            <a:off x="4406900" y="5016768"/>
            <a:ext cx="1465580" cy="3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8600" lvl="0" marL="2413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Team work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57" name="Google Shape;157;p15"/>
          <p:cNvSpPr txBox="1"/>
          <p:nvPr>
            <p:ph type="title"/>
          </p:nvPr>
        </p:nvSpPr>
        <p:spPr>
          <a:xfrm>
            <a:off x="444500" y="511049"/>
            <a:ext cx="366141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4885AA"/>
                </a:solidFill>
              </a:rPr>
              <a:t>Overview of session</a:t>
            </a:r>
            <a:endParaRPr/>
          </a:p>
        </p:txBody>
      </p:sp>
      <p:sp>
        <p:nvSpPr>
          <p:cNvPr id="158" name="Google Shape;158;p15"/>
          <p:cNvSpPr/>
          <p:nvPr/>
        </p:nvSpPr>
        <p:spPr>
          <a:xfrm>
            <a:off x="0" y="0"/>
            <a:ext cx="261620" cy="1557020"/>
          </a:xfrm>
          <a:custGeom>
            <a:rect b="b" l="l" r="r" t="t"/>
            <a:pathLst>
              <a:path extrusionOk="0" h="1557020" w="2616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9" name="Google Shape;159;p15"/>
          <p:cNvSpPr/>
          <p:nvPr/>
        </p:nvSpPr>
        <p:spPr>
          <a:xfrm>
            <a:off x="0" y="2418003"/>
            <a:ext cx="4031996" cy="299852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15"/>
          <p:cNvSpPr txBox="1"/>
          <p:nvPr/>
        </p:nvSpPr>
        <p:spPr>
          <a:xfrm>
            <a:off x="2436876" y="5031498"/>
            <a:ext cx="1595120" cy="381635"/>
          </a:xfrm>
          <a:prstGeom prst="rect">
            <a:avLst/>
          </a:pr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75550">
            <a:spAutoFit/>
          </a:bodyPr>
          <a:lstStyle/>
          <a:p>
            <a:pPr indent="0" lvl="0" marL="20637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3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Photo: © UNHCR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16"/>
          <p:cNvSpPr/>
          <p:nvPr/>
        </p:nvSpPr>
        <p:spPr>
          <a:xfrm>
            <a:off x="0" y="0"/>
            <a:ext cx="9144000" cy="1557020"/>
          </a:xfrm>
          <a:custGeom>
            <a:rect b="b" l="l" r="r" t="t"/>
            <a:pathLst>
              <a:path extrusionOk="0" h="1557020" w="914400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16"/>
          <p:cNvSpPr txBox="1"/>
          <p:nvPr/>
        </p:nvSpPr>
        <p:spPr>
          <a:xfrm>
            <a:off x="444500" y="511049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Principle 5</a:t>
            </a:r>
            <a:endParaRPr sz="3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7" name="Google Shape;167;p16"/>
          <p:cNvSpPr txBox="1"/>
          <p:nvPr/>
        </p:nvSpPr>
        <p:spPr>
          <a:xfrm>
            <a:off x="857699" y="2498567"/>
            <a:ext cx="3313429" cy="11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Provide pre-service and  continuous in-service teacher  professional development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68" name="Google Shape;168;p16"/>
          <p:cNvSpPr txBox="1"/>
          <p:nvPr/>
        </p:nvSpPr>
        <p:spPr>
          <a:xfrm>
            <a:off x="857699" y="3641567"/>
            <a:ext cx="3086100" cy="11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courses on subject  knowledge and Accelerated  Learning pedagogy.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69" name="Google Shape;169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267200" y="2362200"/>
            <a:ext cx="4481597" cy="28111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17"/>
          <p:cNvSpPr txBox="1"/>
          <p:nvPr>
            <p:ph type="title"/>
          </p:nvPr>
        </p:nvSpPr>
        <p:spPr>
          <a:xfrm>
            <a:off x="444500" y="511049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Principle 5</a:t>
            </a:r>
            <a:endParaRPr/>
          </a:p>
        </p:txBody>
      </p:sp>
      <p:sp>
        <p:nvSpPr>
          <p:cNvPr id="175" name="Google Shape;175;p17"/>
          <p:cNvSpPr txBox="1"/>
          <p:nvPr/>
        </p:nvSpPr>
        <p:spPr>
          <a:xfrm>
            <a:off x="1046800" y="5414568"/>
            <a:ext cx="7010400" cy="78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Build inclusion, gender-sensitivity and protection practices into  AE teacher training.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76" name="Google Shape;17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83688" y="2328636"/>
            <a:ext cx="5376624" cy="2703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"/>
          <p:cNvSpPr txBox="1"/>
          <p:nvPr>
            <p:ph type="title"/>
          </p:nvPr>
        </p:nvSpPr>
        <p:spPr>
          <a:xfrm>
            <a:off x="444500" y="511049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Principle 5</a:t>
            </a:r>
            <a:endParaRPr/>
          </a:p>
        </p:txBody>
      </p:sp>
      <p:sp>
        <p:nvSpPr>
          <p:cNvPr id="182" name="Google Shape;182;p18"/>
          <p:cNvSpPr txBox="1"/>
          <p:nvPr/>
        </p:nvSpPr>
        <p:spPr>
          <a:xfrm>
            <a:off x="857699" y="2498567"/>
            <a:ext cx="3256279" cy="1930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Ensure teachers are provided  with regular support and  coaching to help improve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12700" marR="59055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the quality of classroom  instruction.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83" name="Google Shape;18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19600" y="2057400"/>
            <a:ext cx="4087234" cy="407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9"/>
          <p:cNvSpPr txBox="1"/>
          <p:nvPr>
            <p:ph type="title"/>
          </p:nvPr>
        </p:nvSpPr>
        <p:spPr>
          <a:xfrm>
            <a:off x="444500" y="511049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Principle 5</a:t>
            </a:r>
            <a:endParaRPr/>
          </a:p>
        </p:txBody>
      </p:sp>
      <p:sp>
        <p:nvSpPr>
          <p:cNvPr id="189" name="Google Shape;189;p19"/>
          <p:cNvSpPr txBox="1"/>
          <p:nvPr/>
        </p:nvSpPr>
        <p:spPr>
          <a:xfrm>
            <a:off x="857699" y="2498567"/>
            <a:ext cx="3407410" cy="23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Work directly with teacher  training institutes and national  structures for AE teacher  training to provide certified  professional development for  AE teachers.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190" name="Google Shape;190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029200" y="2085817"/>
            <a:ext cx="2971800" cy="3136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"/>
          <p:cNvSpPr txBox="1"/>
          <p:nvPr>
            <p:ph type="title"/>
          </p:nvPr>
        </p:nvSpPr>
        <p:spPr>
          <a:xfrm>
            <a:off x="444500" y="2150048"/>
            <a:ext cx="279019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Welcome back!</a:t>
            </a:r>
            <a:endParaRPr/>
          </a:p>
        </p:txBody>
      </p:sp>
      <p:sp>
        <p:nvSpPr>
          <p:cNvPr id="58" name="Google Shape;58;p2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" name="Google Shape;59;p2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20"/>
          <p:cNvSpPr/>
          <p:nvPr/>
        </p:nvSpPr>
        <p:spPr>
          <a:xfrm>
            <a:off x="0" y="0"/>
            <a:ext cx="9144000" cy="1764030"/>
          </a:xfrm>
          <a:custGeom>
            <a:rect b="b" l="l" r="r" t="t"/>
            <a:pathLst>
              <a:path extrusionOk="0" h="1764030" w="914400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6" name="Google Shape;196;p20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How does AE professional development (PD)  differ from PD for formal school teachers?</a:t>
            </a:r>
            <a:endParaRPr/>
          </a:p>
        </p:txBody>
      </p:sp>
      <p:pic>
        <p:nvPicPr>
          <p:cNvPr id="197" name="Google Shape;19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00400" y="2133600"/>
            <a:ext cx="3086100" cy="38965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21"/>
          <p:cNvSpPr txBox="1"/>
          <p:nvPr>
            <p:ph type="title"/>
          </p:nvPr>
        </p:nvSpPr>
        <p:spPr>
          <a:xfrm>
            <a:off x="444500" y="2150048"/>
            <a:ext cx="476885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Continuous PD Guidelines  and Examples</a:t>
            </a:r>
            <a:endParaRPr/>
          </a:p>
        </p:txBody>
      </p:sp>
      <p:sp>
        <p:nvSpPr>
          <p:cNvPr id="203" name="Google Shape;203;p21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4" name="Google Shape;204;p21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2"/>
          <p:cNvSpPr/>
          <p:nvPr/>
        </p:nvSpPr>
        <p:spPr>
          <a:xfrm>
            <a:off x="0" y="0"/>
            <a:ext cx="9144000" cy="1764030"/>
          </a:xfrm>
          <a:custGeom>
            <a:rect b="b" l="l" r="r" t="t"/>
            <a:pathLst>
              <a:path extrusionOk="0" h="1764030" w="9144000">
                <a:moveTo>
                  <a:pt x="9144000" y="0"/>
                </a:moveTo>
                <a:lnTo>
                  <a:pt x="0" y="0"/>
                </a:lnTo>
                <a:lnTo>
                  <a:pt x="0" y="1764004"/>
                </a:lnTo>
                <a:lnTo>
                  <a:pt x="9144000" y="176400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22"/>
          <p:cNvSpPr txBox="1"/>
          <p:nvPr>
            <p:ph type="title"/>
          </p:nvPr>
        </p:nvSpPr>
        <p:spPr>
          <a:xfrm>
            <a:off x="444500" y="511049"/>
            <a:ext cx="8255000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International best practices in teacher  professional development</a:t>
            </a:r>
            <a:endParaRPr/>
          </a:p>
        </p:txBody>
      </p:sp>
      <p:sp>
        <p:nvSpPr>
          <p:cNvPr id="211" name="Google Shape;211;p22"/>
          <p:cNvSpPr txBox="1"/>
          <p:nvPr/>
        </p:nvSpPr>
        <p:spPr>
          <a:xfrm>
            <a:off x="732500" y="2081914"/>
            <a:ext cx="7644765" cy="443166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939598"/>
                </a:solidFill>
                <a:latin typeface="Lato Black"/>
                <a:ea typeface="Lato Black"/>
                <a:cs typeface="Lato Black"/>
                <a:sym typeface="Lato Black"/>
              </a:rPr>
              <a:t>Teacher professional development should:</a:t>
            </a:r>
            <a:endParaRPr sz="2200">
              <a:solidFill>
                <a:schemeClr val="dk1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-228600" lvl="0" marL="241300" marR="234950" rtl="0" algn="l">
              <a:lnSpc>
                <a:spcPct val="143500"/>
              </a:lnSpc>
              <a:spcBef>
                <a:spcPts val="1055"/>
              </a:spcBef>
              <a:spcAft>
                <a:spcPts val="0"/>
              </a:spcAft>
              <a:buClr>
                <a:srgbClr val="939598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Address teacher and student needs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via approaches that are appropriate  for conditions in schools.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51435" rtl="0" algn="l">
              <a:lnSpc>
                <a:spcPct val="1435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Be long-term, ongoing, sequenced and cumulative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, providing teachers  opportunities to gain new knowledge and skills and increase their abilities  over time.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158115" rtl="0" algn="l">
              <a:lnSpc>
                <a:spcPct val="1435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Focus on student learning outcomes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 ways that enable teachers to use  their new knowledge and skills.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5080" rtl="0" algn="l">
              <a:lnSpc>
                <a:spcPct val="1435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Model learner-centred instruction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so that teachers experience and reflect  on the learning activities they will lead.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940"/>
              </a:spcBef>
              <a:spcAft>
                <a:spcPts val="0"/>
              </a:spcAft>
              <a:buClr>
                <a:srgbClr val="939598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Use formative and summative evaluation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for programme improvement.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3"/>
          <p:cNvSpPr/>
          <p:nvPr/>
        </p:nvSpPr>
        <p:spPr>
          <a:xfrm>
            <a:off x="0" y="0"/>
            <a:ext cx="9144000" cy="1296035"/>
          </a:xfrm>
          <a:custGeom>
            <a:rect b="b" l="l" r="r" t="t"/>
            <a:pathLst>
              <a:path extrusionOk="0" h="1296035" w="9144000">
                <a:moveTo>
                  <a:pt x="9144000" y="0"/>
                </a:moveTo>
                <a:lnTo>
                  <a:pt x="0" y="0"/>
                </a:lnTo>
                <a:lnTo>
                  <a:pt x="0" y="1295996"/>
                </a:lnTo>
                <a:lnTo>
                  <a:pt x="9144000" y="1295996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23"/>
          <p:cNvSpPr txBox="1"/>
          <p:nvPr>
            <p:ph type="title"/>
          </p:nvPr>
        </p:nvSpPr>
        <p:spPr>
          <a:xfrm>
            <a:off x="444500" y="511049"/>
            <a:ext cx="610235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Professional development models</a:t>
            </a:r>
            <a:endParaRPr/>
          </a:p>
        </p:txBody>
      </p:sp>
      <p:sp>
        <p:nvSpPr>
          <p:cNvPr id="218" name="Google Shape;218;p23"/>
          <p:cNvSpPr txBox="1"/>
          <p:nvPr/>
        </p:nvSpPr>
        <p:spPr>
          <a:xfrm>
            <a:off x="732500" y="1547721"/>
            <a:ext cx="8119109" cy="48615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975">
            <a:spAutoFit/>
          </a:bodyPr>
          <a:lstStyle/>
          <a:p>
            <a:pPr indent="-228600" lvl="0" marL="241300" marR="699770" rtl="0" algn="l">
              <a:lnSpc>
                <a:spcPct val="101899"/>
              </a:lnSpc>
              <a:spcBef>
                <a:spcPts val="0"/>
              </a:spcBef>
              <a:spcAft>
                <a:spcPts val="0"/>
              </a:spcAft>
              <a:buClr>
                <a:srgbClr val="4885AA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Standardised PD programmes: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Rapid dissemination of specific skills and  content, often via a ‘cascade’ or ‘train-the-trainer’ approach.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264160" marR="0" rtl="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Examples: Workshops, institutes, conferences</a:t>
            </a: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Introduce and demonstrate new concepts, strategies or techniques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Reach large groups of practitioners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Share expertise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Model instructional practices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1900"/>
              <a:buFont typeface="Lato"/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607060" rtl="0" algn="l">
              <a:lnSpc>
                <a:spcPct val="101899"/>
              </a:lnSpc>
              <a:spcBef>
                <a:spcPts val="0"/>
              </a:spcBef>
              <a:spcAft>
                <a:spcPts val="0"/>
              </a:spcAft>
              <a:buClr>
                <a:srgbClr val="4885AA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Site-based or school-centred PD: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Longer-term change processes, usually  via locally facilitated activities that build on-site communities of practice.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2304415" rtl="0" algn="r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Examples: Study circles, practitioner research, coaching and mentoring</a:t>
            </a: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5900" lvl="1" marL="215900" marR="2316480" rtl="0" algn="r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Strengthen teachers’ knowledge, competence and skills as a group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5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Build community, reduce turnover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1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1900"/>
              <a:buFont typeface="Lato"/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827405" rtl="0" algn="l">
              <a:lnSpc>
                <a:spcPct val="101899"/>
              </a:lnSpc>
              <a:spcBef>
                <a:spcPts val="0"/>
              </a:spcBef>
              <a:spcAft>
                <a:spcPts val="0"/>
              </a:spcAft>
              <a:buClr>
                <a:srgbClr val="4885AA"/>
              </a:buClr>
              <a:buSzPts val="1800"/>
              <a:buFont typeface="Lato"/>
              <a:buChar char="•"/>
            </a:pPr>
            <a:r>
              <a:rPr b="1" lang="en-US" sz="18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Individual or self-directed PD: </a:t>
            </a:r>
            <a:r>
              <a:rPr lang="en-US" sz="18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Individualised, self-guided PD with little  formal structure or support.</a:t>
            </a: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240029" marR="0" rtl="0" algn="l">
              <a:lnSpc>
                <a:spcPct val="100000"/>
              </a:lnSpc>
              <a:spcBef>
                <a:spcPts val="440"/>
              </a:spcBef>
              <a:spcAft>
                <a:spcPts val="0"/>
              </a:spcAft>
              <a:buNone/>
            </a:pPr>
            <a:r>
              <a:rPr b="1" lang="en-US" sz="14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Examples: Individual learning plan, self-study guides (print and/or online)</a:t>
            </a:r>
            <a:endParaRPr sz="1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16534" lvl="1" marL="660400" marR="0" rtl="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939598"/>
              </a:buClr>
              <a:buSzPts val="1400"/>
              <a:buFont typeface="Lato"/>
              <a:buChar char="-"/>
            </a:pPr>
            <a:r>
              <a:rPr b="0" i="0" lang="en-US" sz="14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Serves individuals who want to study on their own or who find it difficult to attend PD in person</a:t>
            </a:r>
            <a:endParaRPr b="0" i="0" sz="14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4"/>
          <p:cNvSpPr txBox="1"/>
          <p:nvPr>
            <p:ph type="title"/>
          </p:nvPr>
        </p:nvSpPr>
        <p:spPr>
          <a:xfrm>
            <a:off x="444500" y="511049"/>
            <a:ext cx="7695565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Specific to Accelerated Education teachers</a:t>
            </a:r>
            <a:endParaRPr/>
          </a:p>
        </p:txBody>
      </p:sp>
      <p:sp>
        <p:nvSpPr>
          <p:cNvPr id="224" name="Google Shape;224;p24"/>
          <p:cNvSpPr txBox="1"/>
          <p:nvPr/>
        </p:nvSpPr>
        <p:spPr>
          <a:xfrm>
            <a:off x="732500" y="1993968"/>
            <a:ext cx="7673975" cy="41939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8600" lvl="0" marL="241300" marR="678815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4885AA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Challenge:</a:t>
            </a: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Many AE teachers have not received professional  teacher training and/or have weak skills.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52094" lvl="1" marL="480694" marR="5080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1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Response: </a:t>
            </a: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Ongoing support and practice in Accelerated Learning  pedagogies, review and practice in AE content.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969010" rtl="0" algn="l">
              <a:lnSpc>
                <a:spcPct val="116700"/>
              </a:lnSpc>
              <a:spcBef>
                <a:spcPts val="1200"/>
              </a:spcBef>
              <a:spcAft>
                <a:spcPts val="0"/>
              </a:spcAft>
              <a:buClr>
                <a:srgbClr val="4885AA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Challenge: </a:t>
            </a: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Many AE teachers do not have experience with  Accelerated Education programmes.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52094" lvl="1" marL="480694" marR="167005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1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Response: </a:t>
            </a: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Orientation to Accelerated Education objectives and  methods.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4885AA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Challenge: </a:t>
            </a: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Many AE learners may have never been to school.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52094" lvl="1" marL="480694" marR="20320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1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Response: </a:t>
            </a: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Preparation to teach an introductory school readiness  course for over-age learners at the very beginning level.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5"/>
          <p:cNvSpPr txBox="1"/>
          <p:nvPr>
            <p:ph type="title"/>
          </p:nvPr>
        </p:nvSpPr>
        <p:spPr>
          <a:xfrm>
            <a:off x="444500" y="511049"/>
            <a:ext cx="7695565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Specific to Accelerated Education teachers</a:t>
            </a:r>
            <a:endParaRPr/>
          </a:p>
        </p:txBody>
      </p:sp>
      <p:sp>
        <p:nvSpPr>
          <p:cNvPr id="230" name="Google Shape;230;p25"/>
          <p:cNvSpPr txBox="1"/>
          <p:nvPr/>
        </p:nvSpPr>
        <p:spPr>
          <a:xfrm>
            <a:off x="732500" y="1993968"/>
            <a:ext cx="7339330" cy="37323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8600" lvl="0" marL="241300" marR="634365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4885AA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Challenge: </a:t>
            </a: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AE students are at different developmental and  skill levels.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52094" lvl="1" marL="480694" marR="234950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1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Response: </a:t>
            </a: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Practice in differentiated instruction methods (or  multi-grade teaching methods), guidance in supporting the  learning of older youth.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5080" rtl="0" algn="l">
              <a:lnSpc>
                <a:spcPct val="116700"/>
              </a:lnSpc>
              <a:spcBef>
                <a:spcPts val="1200"/>
              </a:spcBef>
              <a:spcAft>
                <a:spcPts val="0"/>
              </a:spcAft>
              <a:buClr>
                <a:srgbClr val="4885AA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Challenge: </a:t>
            </a: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Students (and facilitators) may have been affected by  conflict and trauma.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52094" lvl="1" marL="480694" marR="600710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-"/>
            </a:pPr>
            <a:r>
              <a:rPr b="1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Response: </a:t>
            </a:r>
            <a:r>
              <a:rPr b="0" i="0" lang="en-US" sz="20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Guidance in creating and maintaining a caring  classroom; reflection on own biases; social-emotional  learning skills.</a:t>
            </a:r>
            <a:endParaRPr b="0" i="0" sz="20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26"/>
          <p:cNvSpPr txBox="1"/>
          <p:nvPr/>
        </p:nvSpPr>
        <p:spPr>
          <a:xfrm>
            <a:off x="444500" y="2150048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Principle 6</a:t>
            </a:r>
            <a:endParaRPr sz="3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36" name="Google Shape;236;p26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7" name="Google Shape;237;p2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26"/>
          <p:cNvSpPr txBox="1"/>
          <p:nvPr/>
        </p:nvSpPr>
        <p:spPr>
          <a:xfrm>
            <a:off x="444500" y="2803843"/>
            <a:ext cx="4023360" cy="3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Goals, monitoring and funding align.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7"/>
          <p:cNvSpPr txBox="1"/>
          <p:nvPr>
            <p:ph type="title"/>
          </p:nvPr>
        </p:nvSpPr>
        <p:spPr>
          <a:xfrm>
            <a:off x="444500" y="516002"/>
            <a:ext cx="7998459" cy="4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Principle 6: Goals, monitoring and funding align</a:t>
            </a:r>
            <a:endParaRPr sz="3000"/>
          </a:p>
        </p:txBody>
      </p:sp>
      <p:sp>
        <p:nvSpPr>
          <p:cNvPr id="244" name="Google Shape;244;p27"/>
          <p:cNvSpPr txBox="1"/>
          <p:nvPr>
            <p:ph idx="1" type="body"/>
          </p:nvPr>
        </p:nvSpPr>
        <p:spPr>
          <a:xfrm>
            <a:off x="464475" y="1581650"/>
            <a:ext cx="8214900" cy="530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88900">
            <a:spAutoFit/>
          </a:bodyPr>
          <a:lstStyle/>
          <a:p>
            <a:pPr indent="0" lvl="0" marL="28067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Action Points:</a:t>
            </a:r>
            <a:endParaRPr/>
          </a:p>
          <a:p>
            <a:pPr indent="-228600" lvl="0" marL="509269" marR="809625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AutoNum type="alphaLcPeriod"/>
            </a:pPr>
            <a:r>
              <a:rPr lang="en-US">
                <a:solidFill>
                  <a:srgbClr val="939598"/>
                </a:solidFill>
              </a:rPr>
              <a:t>Centre the overarching programme goal on </a:t>
            </a:r>
            <a:r>
              <a:rPr b="1" lang="en-US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increasing access,  improving skills and ensuring certification</a:t>
            </a:r>
            <a:r>
              <a:rPr lang="en-US">
                <a:solidFill>
                  <a:srgbClr val="939598"/>
                </a:solidFill>
              </a:rPr>
              <a:t>.</a:t>
            </a:r>
            <a:endParaRPr/>
          </a:p>
          <a:p>
            <a:pPr indent="-228600" lvl="0" marL="509269" marR="809625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AutoNum type="alphaLcPeriod"/>
            </a:pPr>
            <a:r>
              <a:rPr lang="en-US">
                <a:solidFill>
                  <a:srgbClr val="939598"/>
                </a:solidFill>
              </a:rPr>
              <a:t>Develop, apply and regularly report using a </a:t>
            </a:r>
            <a:r>
              <a:rPr b="1" lang="en-US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monitoring and  evaluation framework linked to programme goals and plans</a:t>
            </a:r>
            <a:r>
              <a:rPr lang="en-US">
                <a:solidFill>
                  <a:srgbClr val="939598"/>
                </a:solidFill>
              </a:rPr>
              <a:t>.</a:t>
            </a:r>
            <a:endParaRPr/>
          </a:p>
          <a:p>
            <a:pPr indent="-228600" lvl="0" marL="509269" marR="809625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AutoNum type="alphaLcPeriod"/>
            </a:pPr>
            <a:r>
              <a:rPr lang="en-US">
                <a:solidFill>
                  <a:srgbClr val="939598"/>
                </a:solidFill>
              </a:rPr>
              <a:t>Make </a:t>
            </a:r>
            <a:r>
              <a:rPr b="1" lang="en-US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monitoring and evaluation systems for data compilation and  analysis compatible with the MoE</a:t>
            </a:r>
            <a:r>
              <a:rPr lang="en-US">
                <a:solidFill>
                  <a:srgbClr val="939598"/>
                </a:solidFill>
              </a:rPr>
              <a:t>.</a:t>
            </a:r>
            <a:endParaRPr/>
          </a:p>
          <a:p>
            <a:pPr indent="-228600" lvl="0" marL="509269" marR="809625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AutoNum type="alphaLcPeriod"/>
            </a:pPr>
            <a:r>
              <a:rPr lang="en-US">
                <a:solidFill>
                  <a:srgbClr val="939598"/>
                </a:solidFill>
              </a:rPr>
              <a:t>Ensure the programme is </a:t>
            </a:r>
            <a:r>
              <a:rPr b="1" lang="en-US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adequately funded </a:t>
            </a:r>
            <a:r>
              <a:rPr lang="en-US">
                <a:solidFill>
                  <a:srgbClr val="939598"/>
                </a:solidFill>
              </a:rPr>
              <a:t>to assure sustained  minimum standards for infrastructure, staffing, supplies, supervision  and management.</a:t>
            </a:r>
            <a:endParaRPr/>
          </a:p>
          <a:p>
            <a:pPr indent="-228600" lvl="0" marL="509269" marR="809625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AutoNum type="alphaLcPeriod"/>
            </a:pPr>
            <a:r>
              <a:rPr lang="en-US">
                <a:solidFill>
                  <a:srgbClr val="939598"/>
                </a:solidFill>
              </a:rPr>
              <a:t>Include </a:t>
            </a:r>
            <a:r>
              <a:rPr b="1" lang="en-US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exit strategies and/or a sustainability plan </a:t>
            </a:r>
            <a:r>
              <a:rPr lang="en-US">
                <a:solidFill>
                  <a:srgbClr val="939598"/>
                </a:solidFill>
              </a:rPr>
              <a:t>in the AEP design.</a:t>
            </a:r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28"/>
          <p:cNvSpPr txBox="1"/>
          <p:nvPr>
            <p:ph type="title"/>
          </p:nvPr>
        </p:nvSpPr>
        <p:spPr>
          <a:xfrm>
            <a:off x="444500" y="516002"/>
            <a:ext cx="2117725" cy="4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M&amp;E Toolkit</a:t>
            </a:r>
            <a:endParaRPr sz="3000"/>
          </a:p>
        </p:txBody>
      </p:sp>
      <p:sp>
        <p:nvSpPr>
          <p:cNvPr id="250" name="Google Shape;250;p28"/>
          <p:cNvSpPr txBox="1"/>
          <p:nvPr/>
        </p:nvSpPr>
        <p:spPr>
          <a:xfrm>
            <a:off x="2061340" y="6471104"/>
            <a:ext cx="6403975" cy="223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US" sz="1300" u="sng">
                <a:solidFill>
                  <a:srgbClr val="205E9E"/>
                </a:solidFill>
                <a:latin typeface="Lato"/>
                <a:ea typeface="Lato"/>
                <a:cs typeface="Lato"/>
                <a:sym typeface="Lato"/>
              </a:rPr>
              <a:t>https://inee.org/resources/accelerated-education-programme-monitoring-evaluation-toolkit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51" name="Google Shape;251;p28"/>
          <p:cNvGrpSpPr/>
          <p:nvPr/>
        </p:nvGrpSpPr>
        <p:grpSpPr>
          <a:xfrm>
            <a:off x="5702225" y="2147111"/>
            <a:ext cx="2176145" cy="3781420"/>
            <a:chOff x="5702225" y="2147111"/>
            <a:chExt cx="2176145" cy="3781420"/>
          </a:xfrm>
        </p:grpSpPr>
        <p:sp>
          <p:nvSpPr>
            <p:cNvPr id="252" name="Google Shape;252;p28"/>
            <p:cNvSpPr/>
            <p:nvPr/>
          </p:nvSpPr>
          <p:spPr>
            <a:xfrm>
              <a:off x="5702225" y="2147111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5821F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28"/>
            <p:cNvSpPr/>
            <p:nvPr/>
          </p:nvSpPr>
          <p:spPr>
            <a:xfrm>
              <a:off x="5702225" y="2625915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89848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28"/>
            <p:cNvSpPr/>
            <p:nvPr/>
          </p:nvSpPr>
          <p:spPr>
            <a:xfrm>
              <a:off x="5702225" y="3104715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30"/>
                  </a:lnTo>
                  <a:lnTo>
                    <a:pt x="3972" y="1154053"/>
                  </a:lnTo>
                  <a:lnTo>
                    <a:pt x="15465" y="1200430"/>
                  </a:lnTo>
                  <a:lnTo>
                    <a:pt x="33845" y="1243726"/>
                  </a:lnTo>
                  <a:lnTo>
                    <a:pt x="58478" y="1283307"/>
                  </a:lnTo>
                  <a:lnTo>
                    <a:pt x="88728" y="1318539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9"/>
                  </a:lnTo>
                  <a:lnTo>
                    <a:pt x="2117366" y="1283307"/>
                  </a:lnTo>
                  <a:lnTo>
                    <a:pt x="2141997" y="1243726"/>
                  </a:lnTo>
                  <a:lnTo>
                    <a:pt x="2160376" y="1200430"/>
                  </a:lnTo>
                  <a:lnTo>
                    <a:pt x="2171868" y="1154053"/>
                  </a:lnTo>
                  <a:lnTo>
                    <a:pt x="2175840" y="1105230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AB072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28"/>
            <p:cNvSpPr/>
            <p:nvPr/>
          </p:nvSpPr>
          <p:spPr>
            <a:xfrm>
              <a:off x="5702225" y="3583519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3"/>
                  </a:lnTo>
                  <a:lnTo>
                    <a:pt x="123962" y="58474"/>
                  </a:lnTo>
                  <a:lnTo>
                    <a:pt x="88728" y="88723"/>
                  </a:lnTo>
                  <a:lnTo>
                    <a:pt x="58478" y="123956"/>
                  </a:lnTo>
                  <a:lnTo>
                    <a:pt x="33845" y="163539"/>
                  </a:lnTo>
                  <a:lnTo>
                    <a:pt x="15465" y="206838"/>
                  </a:lnTo>
                  <a:lnTo>
                    <a:pt x="3972" y="253217"/>
                  </a:lnTo>
                  <a:lnTo>
                    <a:pt x="0" y="302044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44"/>
                  </a:lnTo>
                  <a:lnTo>
                    <a:pt x="2171868" y="253217"/>
                  </a:lnTo>
                  <a:lnTo>
                    <a:pt x="2160376" y="206838"/>
                  </a:lnTo>
                  <a:lnTo>
                    <a:pt x="2141997" y="163539"/>
                  </a:lnTo>
                  <a:lnTo>
                    <a:pt x="2117366" y="123956"/>
                  </a:lnTo>
                  <a:lnTo>
                    <a:pt x="2087117" y="88723"/>
                  </a:lnTo>
                  <a:lnTo>
                    <a:pt x="2051885" y="58474"/>
                  </a:lnTo>
                  <a:lnTo>
                    <a:pt x="2012304" y="33843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DC99B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28"/>
            <p:cNvSpPr/>
            <p:nvPr/>
          </p:nvSpPr>
          <p:spPr>
            <a:xfrm>
              <a:off x="5702225" y="4062324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FEE2C9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28"/>
            <p:cNvSpPr/>
            <p:nvPr/>
          </p:nvSpPr>
          <p:spPr>
            <a:xfrm>
              <a:off x="5702225" y="4520736"/>
              <a:ext cx="2176145" cy="1407795"/>
            </a:xfrm>
            <a:custGeom>
              <a:rect b="b" l="l" r="r" t="t"/>
              <a:pathLst>
                <a:path extrusionOk="0" h="1407795" w="2176145">
                  <a:moveTo>
                    <a:pt x="1873808" y="0"/>
                  </a:moveTo>
                  <a:lnTo>
                    <a:pt x="302044" y="0"/>
                  </a:lnTo>
                  <a:lnTo>
                    <a:pt x="253220" y="3971"/>
                  </a:lnTo>
                  <a:lnTo>
                    <a:pt x="206842" y="15464"/>
                  </a:lnTo>
                  <a:lnTo>
                    <a:pt x="163545" y="33842"/>
                  </a:lnTo>
                  <a:lnTo>
                    <a:pt x="123962" y="58473"/>
                  </a:lnTo>
                  <a:lnTo>
                    <a:pt x="88728" y="88722"/>
                  </a:lnTo>
                  <a:lnTo>
                    <a:pt x="58478" y="123954"/>
                  </a:lnTo>
                  <a:lnTo>
                    <a:pt x="33845" y="163535"/>
                  </a:lnTo>
                  <a:lnTo>
                    <a:pt x="15465" y="206831"/>
                  </a:lnTo>
                  <a:lnTo>
                    <a:pt x="3972" y="253208"/>
                  </a:lnTo>
                  <a:lnTo>
                    <a:pt x="0" y="302031"/>
                  </a:lnTo>
                  <a:lnTo>
                    <a:pt x="0" y="1105217"/>
                  </a:lnTo>
                  <a:lnTo>
                    <a:pt x="3972" y="1154044"/>
                  </a:lnTo>
                  <a:lnTo>
                    <a:pt x="15465" y="1200423"/>
                  </a:lnTo>
                  <a:lnTo>
                    <a:pt x="33845" y="1243721"/>
                  </a:lnTo>
                  <a:lnTo>
                    <a:pt x="58478" y="1283304"/>
                  </a:lnTo>
                  <a:lnTo>
                    <a:pt x="88728" y="1318537"/>
                  </a:lnTo>
                  <a:lnTo>
                    <a:pt x="123962" y="1348787"/>
                  </a:lnTo>
                  <a:lnTo>
                    <a:pt x="163545" y="1373418"/>
                  </a:lnTo>
                  <a:lnTo>
                    <a:pt x="206842" y="1391797"/>
                  </a:lnTo>
                  <a:lnTo>
                    <a:pt x="253220" y="1403289"/>
                  </a:lnTo>
                  <a:lnTo>
                    <a:pt x="302044" y="1407261"/>
                  </a:lnTo>
                  <a:lnTo>
                    <a:pt x="1873808" y="1407261"/>
                  </a:lnTo>
                  <a:lnTo>
                    <a:pt x="1922631" y="1403289"/>
                  </a:lnTo>
                  <a:lnTo>
                    <a:pt x="1969008" y="1391797"/>
                  </a:lnTo>
                  <a:lnTo>
                    <a:pt x="2012304" y="1373418"/>
                  </a:lnTo>
                  <a:lnTo>
                    <a:pt x="2051885" y="1348787"/>
                  </a:lnTo>
                  <a:lnTo>
                    <a:pt x="2087117" y="1318537"/>
                  </a:lnTo>
                  <a:lnTo>
                    <a:pt x="2117366" y="1283304"/>
                  </a:lnTo>
                  <a:lnTo>
                    <a:pt x="2141997" y="1243721"/>
                  </a:lnTo>
                  <a:lnTo>
                    <a:pt x="2160376" y="1200423"/>
                  </a:lnTo>
                  <a:lnTo>
                    <a:pt x="2171868" y="1154044"/>
                  </a:lnTo>
                  <a:lnTo>
                    <a:pt x="2175840" y="1105217"/>
                  </a:lnTo>
                  <a:lnTo>
                    <a:pt x="2175840" y="302031"/>
                  </a:lnTo>
                  <a:lnTo>
                    <a:pt x="2171868" y="253208"/>
                  </a:lnTo>
                  <a:lnTo>
                    <a:pt x="2160376" y="206831"/>
                  </a:lnTo>
                  <a:lnTo>
                    <a:pt x="2141997" y="163535"/>
                  </a:lnTo>
                  <a:lnTo>
                    <a:pt x="2117366" y="123954"/>
                  </a:lnTo>
                  <a:lnTo>
                    <a:pt x="2087117" y="88722"/>
                  </a:lnTo>
                  <a:lnTo>
                    <a:pt x="2051885" y="58473"/>
                  </a:lnTo>
                  <a:lnTo>
                    <a:pt x="2012304" y="33842"/>
                  </a:lnTo>
                  <a:lnTo>
                    <a:pt x="1969008" y="15464"/>
                  </a:lnTo>
                  <a:lnTo>
                    <a:pt x="1922631" y="3971"/>
                  </a:lnTo>
                  <a:lnTo>
                    <a:pt x="1873808" y="0"/>
                  </a:lnTo>
                  <a:close/>
                </a:path>
              </a:pathLst>
            </a:custGeom>
            <a:solidFill>
              <a:srgbClr val="4885AA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58" name="Google Shape;258;p28"/>
          <p:cNvSpPr txBox="1"/>
          <p:nvPr/>
        </p:nvSpPr>
        <p:spPr>
          <a:xfrm>
            <a:off x="732500" y="2100275"/>
            <a:ext cx="4225800" cy="910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8985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200">
                <a:solidFill>
                  <a:srgbClr val="4885AA"/>
                </a:solidFill>
                <a:latin typeface="Lato"/>
                <a:ea typeface="Lato"/>
                <a:cs typeface="Lato"/>
                <a:sym typeface="Lato"/>
              </a:rPr>
              <a:t>PURPOSE OF THE TOOLKIT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01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rgbClr val="F5821F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1010"/>
              </a:spcBef>
              <a:spcAft>
                <a:spcPts val="0"/>
              </a:spcAft>
              <a:buClr>
                <a:srgbClr val="F5821F"/>
              </a:buClr>
              <a:buSzPts val="1600"/>
              <a:buFont typeface="Lato"/>
              <a:buChar char="•"/>
            </a:pPr>
            <a:r>
              <a:rPr b="1" lang="en-US" sz="1600">
                <a:solidFill>
                  <a:srgbClr val="F5821F"/>
                </a:solidFill>
                <a:latin typeface="Lato"/>
                <a:ea typeface="Lato"/>
                <a:cs typeface="Lato"/>
                <a:sym typeface="Lato"/>
              </a:rPr>
              <a:t>The Toolkit:</a:t>
            </a:r>
            <a:endParaRPr sz="1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59" name="Google Shape;259;p28"/>
          <p:cNvSpPr txBox="1"/>
          <p:nvPr/>
        </p:nvSpPr>
        <p:spPr>
          <a:xfrm>
            <a:off x="948499" y="3507449"/>
            <a:ext cx="3827700" cy="6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88290" lvl="0" marL="300355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rPr>
              <a:t>»	</a:t>
            </a:r>
            <a:r>
              <a:rPr lang="en-US" sz="1300">
                <a:solidFill>
                  <a:srgbClr val="231F20"/>
                </a:solidFill>
                <a:latin typeface="Lato"/>
                <a:ea typeface="Lato"/>
                <a:cs typeface="Lato"/>
                <a:sym typeface="Lato"/>
              </a:rPr>
              <a:t>Is a set of tools/guidance for AE designers,  implementers, evaluators for developing a MEAL  Framework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0" name="Google Shape;260;p28"/>
          <p:cNvSpPr txBox="1"/>
          <p:nvPr/>
        </p:nvSpPr>
        <p:spPr>
          <a:xfrm>
            <a:off x="948499" y="4202161"/>
            <a:ext cx="3434100" cy="42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88290" lvl="0" marL="300355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rgbClr val="231F20"/>
                </a:solidFill>
                <a:latin typeface="Arial"/>
                <a:ea typeface="Arial"/>
                <a:cs typeface="Arial"/>
                <a:sym typeface="Arial"/>
              </a:rPr>
              <a:t>»	</a:t>
            </a:r>
            <a:r>
              <a:rPr lang="en-US" sz="1300">
                <a:solidFill>
                  <a:srgbClr val="231F20"/>
                </a:solidFill>
                <a:latin typeface="Lato"/>
                <a:ea typeface="Lato"/>
                <a:cs typeface="Lato"/>
                <a:sym typeface="Lato"/>
              </a:rPr>
              <a:t>Aligns with the AEWG Learning Agenda for  building evidence base for AE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1" name="Google Shape;261;p28"/>
          <p:cNvSpPr txBox="1"/>
          <p:nvPr/>
        </p:nvSpPr>
        <p:spPr>
          <a:xfrm>
            <a:off x="732500" y="4816870"/>
            <a:ext cx="3664500" cy="75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-228600" lvl="0" marL="2413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5821F"/>
              </a:buClr>
              <a:buSzPts val="1600"/>
              <a:buFont typeface="Lato"/>
              <a:buChar char="•"/>
            </a:pPr>
            <a:r>
              <a:rPr b="1" lang="en-US" sz="1600">
                <a:solidFill>
                  <a:srgbClr val="F5821F"/>
                </a:solidFill>
                <a:latin typeface="Lato"/>
                <a:ea typeface="Lato"/>
                <a:cs typeface="Lato"/>
                <a:sym typeface="Lato"/>
              </a:rPr>
              <a:t>AEPs should be able to use the Toolkit  to create or improve </a:t>
            </a:r>
            <a:r>
              <a:rPr b="1" lang="en-US" sz="1600" u="sng">
                <a:solidFill>
                  <a:srgbClr val="F5821F"/>
                </a:solidFill>
                <a:latin typeface="Lato"/>
                <a:ea typeface="Lato"/>
                <a:cs typeface="Lato"/>
                <a:sym typeface="Lato"/>
              </a:rPr>
              <a:t>their own MEAL  Framework or M&amp;E Plan!</a:t>
            </a:r>
            <a:endParaRPr sz="16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grpSp>
        <p:nvGrpSpPr>
          <p:cNvPr id="262" name="Google Shape;262;p28"/>
          <p:cNvGrpSpPr/>
          <p:nvPr/>
        </p:nvGrpSpPr>
        <p:grpSpPr>
          <a:xfrm>
            <a:off x="5922824" y="2305242"/>
            <a:ext cx="1689100" cy="3485958"/>
            <a:chOff x="5922824" y="2305242"/>
            <a:chExt cx="1689100" cy="3485958"/>
          </a:xfrm>
        </p:grpSpPr>
        <p:sp>
          <p:nvSpPr>
            <p:cNvPr id="263" name="Google Shape;263;p28"/>
            <p:cNvSpPr txBox="1"/>
            <p:nvPr/>
          </p:nvSpPr>
          <p:spPr>
            <a:xfrm>
              <a:off x="6129270" y="4645237"/>
              <a:ext cx="1275715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FFFFFF"/>
                  </a:solidFill>
                  <a:latin typeface="Lato"/>
                  <a:ea typeface="Lato"/>
                  <a:cs typeface="Lato"/>
                  <a:sym typeface="Lato"/>
                </a:rPr>
                <a:t>Toolkit User Manual</a:t>
              </a:r>
              <a:endParaRPr sz="11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endParaRPr>
            </a:p>
          </p:txBody>
        </p:sp>
        <p:sp>
          <p:nvSpPr>
            <p:cNvPr id="264" name="Google Shape;264;p28"/>
            <p:cNvSpPr txBox="1"/>
            <p:nvPr/>
          </p:nvSpPr>
          <p:spPr>
            <a:xfrm>
              <a:off x="6094510" y="4155369"/>
              <a:ext cx="1346200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231F20"/>
                  </a:solidFill>
                  <a:latin typeface="Lato Black"/>
                  <a:ea typeface="Lato Black"/>
                  <a:cs typeface="Lato Black"/>
                  <a:sym typeface="Lato Black"/>
                </a:rPr>
                <a:t>MEAL Plan Narrative</a:t>
              </a:r>
              <a:endParaRPr sz="11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endParaRPr>
            </a:p>
          </p:txBody>
        </p:sp>
        <p:sp>
          <p:nvSpPr>
            <p:cNvPr id="265" name="Google Shape;265;p28"/>
            <p:cNvSpPr txBox="1"/>
            <p:nvPr/>
          </p:nvSpPr>
          <p:spPr>
            <a:xfrm>
              <a:off x="5922824" y="3718977"/>
              <a:ext cx="1689100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231F20"/>
                  </a:solidFill>
                  <a:latin typeface="Lato Black"/>
                  <a:ea typeface="Lato Black"/>
                  <a:cs typeface="Lato Black"/>
                  <a:sym typeface="Lato Black"/>
                </a:rPr>
                <a:t>Indicator Monitoring Table</a:t>
              </a:r>
              <a:endParaRPr sz="11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endParaRPr>
            </a:p>
          </p:txBody>
        </p:sp>
        <p:sp>
          <p:nvSpPr>
            <p:cNvPr id="266" name="Google Shape;266;p28"/>
            <p:cNvSpPr txBox="1"/>
            <p:nvPr/>
          </p:nvSpPr>
          <p:spPr>
            <a:xfrm>
              <a:off x="6446466" y="3240789"/>
              <a:ext cx="642620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231F20"/>
                  </a:solidFill>
                  <a:latin typeface="Lato Black"/>
                  <a:ea typeface="Lato Black"/>
                  <a:cs typeface="Lato Black"/>
                  <a:sym typeface="Lato Black"/>
                </a:rPr>
                <a:t>LogFrame</a:t>
              </a:r>
              <a:endParaRPr sz="11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endParaRPr>
            </a:p>
          </p:txBody>
        </p:sp>
        <p:sp>
          <p:nvSpPr>
            <p:cNvPr id="267" name="Google Shape;267;p28"/>
            <p:cNvSpPr txBox="1"/>
            <p:nvPr/>
          </p:nvSpPr>
          <p:spPr>
            <a:xfrm>
              <a:off x="6344862" y="2774001"/>
              <a:ext cx="845819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231F20"/>
                  </a:solidFill>
                  <a:latin typeface="Lato Black"/>
                  <a:ea typeface="Lato Black"/>
                  <a:cs typeface="Lato Black"/>
                  <a:sym typeface="Lato Black"/>
                </a:rPr>
                <a:t>Indicator List</a:t>
              </a:r>
              <a:endParaRPr sz="11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endParaRPr>
            </a:p>
          </p:txBody>
        </p:sp>
        <p:sp>
          <p:nvSpPr>
            <p:cNvPr id="268" name="Google Shape;268;p28"/>
            <p:cNvSpPr txBox="1"/>
            <p:nvPr/>
          </p:nvSpPr>
          <p:spPr>
            <a:xfrm>
              <a:off x="6198789" y="2305242"/>
              <a:ext cx="1137920" cy="19431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13325">
              <a:spAutoFit/>
            </a:bodyPr>
            <a:lstStyle/>
            <a:p>
              <a:pPr indent="0" lvl="0" marL="1270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US" sz="1100">
                  <a:solidFill>
                    <a:srgbClr val="231F20"/>
                  </a:solidFill>
                  <a:latin typeface="Lato Black"/>
                  <a:ea typeface="Lato Black"/>
                  <a:cs typeface="Lato Black"/>
                  <a:sym typeface="Lato Black"/>
                </a:rPr>
                <a:t>Theory of Change</a:t>
              </a:r>
              <a:endParaRPr sz="1100">
                <a:solidFill>
                  <a:schemeClr val="dk1"/>
                </a:solidFill>
                <a:latin typeface="Lato Black"/>
                <a:ea typeface="Lato Black"/>
                <a:cs typeface="Lato Black"/>
                <a:sym typeface="Lato Black"/>
              </a:endParaRPr>
            </a:p>
          </p:txBody>
        </p:sp>
        <p:pic>
          <p:nvPicPr>
            <p:cNvPr id="269" name="Google Shape;269;p28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6306527" y="4995668"/>
              <a:ext cx="967539" cy="79553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29"/>
          <p:cNvSpPr/>
          <p:nvPr/>
        </p:nvSpPr>
        <p:spPr>
          <a:xfrm>
            <a:off x="0" y="0"/>
            <a:ext cx="9144000" cy="1557020"/>
          </a:xfrm>
          <a:custGeom>
            <a:rect b="b" l="l" r="r" t="t"/>
            <a:pathLst>
              <a:path extrusionOk="0" h="1557020" w="914400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5" name="Google Shape;275;p29"/>
          <p:cNvSpPr txBox="1"/>
          <p:nvPr>
            <p:ph type="title"/>
          </p:nvPr>
        </p:nvSpPr>
        <p:spPr>
          <a:xfrm>
            <a:off x="444500" y="516002"/>
            <a:ext cx="3815715" cy="48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AEP Theory of Change</a:t>
            </a:r>
            <a:endParaRPr sz="3000"/>
          </a:p>
        </p:txBody>
      </p:sp>
      <p:sp>
        <p:nvSpPr>
          <p:cNvPr id="276" name="Google Shape;276;p29"/>
          <p:cNvSpPr/>
          <p:nvPr/>
        </p:nvSpPr>
        <p:spPr>
          <a:xfrm>
            <a:off x="930386" y="1656003"/>
            <a:ext cx="7258130" cy="4935728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"/>
          <p:cNvSpPr txBox="1"/>
          <p:nvPr/>
        </p:nvSpPr>
        <p:spPr>
          <a:xfrm>
            <a:off x="444500" y="2150048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Principle 3</a:t>
            </a:r>
            <a:endParaRPr sz="3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65" name="Google Shape;65;p3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3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3"/>
          <p:cNvSpPr txBox="1"/>
          <p:nvPr/>
        </p:nvSpPr>
        <p:spPr>
          <a:xfrm>
            <a:off x="444500" y="2803843"/>
            <a:ext cx="4952365" cy="63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Accelerated Education learning environment  is inclusive, safe and learning-ready.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30"/>
          <p:cNvSpPr/>
          <p:nvPr/>
        </p:nvSpPr>
        <p:spPr>
          <a:xfrm>
            <a:off x="0" y="1686966"/>
            <a:ext cx="7848003" cy="5171033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30"/>
          <p:cNvSpPr txBox="1"/>
          <p:nvPr/>
        </p:nvSpPr>
        <p:spPr>
          <a:xfrm>
            <a:off x="419100" y="5805525"/>
            <a:ext cx="5535300" cy="543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4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TEAM DAILY CHECK-IN</a:t>
            </a:r>
            <a:endParaRPr sz="34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83" name="Google Shape;283;p30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4" name="Google Shape;284;p30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4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5" name="Google Shape;285;p30"/>
          <p:cNvSpPr/>
          <p:nvPr/>
        </p:nvSpPr>
        <p:spPr>
          <a:xfrm>
            <a:off x="2836062" y="2022665"/>
            <a:ext cx="2211705" cy="3284854"/>
          </a:xfrm>
          <a:custGeom>
            <a:rect b="b" l="l" r="r" t="t"/>
            <a:pathLst>
              <a:path extrusionOk="0" h="3284854" w="2211704">
                <a:moveTo>
                  <a:pt x="1097127" y="2659037"/>
                </a:moveTo>
                <a:lnTo>
                  <a:pt x="347078" y="2659037"/>
                </a:lnTo>
                <a:lnTo>
                  <a:pt x="347078" y="2769743"/>
                </a:lnTo>
                <a:lnTo>
                  <a:pt x="1097127" y="2769743"/>
                </a:lnTo>
                <a:lnTo>
                  <a:pt x="1097127" y="2659037"/>
                </a:lnTo>
                <a:close/>
              </a:path>
              <a:path extrusionOk="0" h="3284854" w="2211704">
                <a:moveTo>
                  <a:pt x="1097127" y="2426944"/>
                </a:moveTo>
                <a:lnTo>
                  <a:pt x="347078" y="2426944"/>
                </a:lnTo>
                <a:lnTo>
                  <a:pt x="347078" y="2537650"/>
                </a:lnTo>
                <a:lnTo>
                  <a:pt x="1097127" y="2537650"/>
                </a:lnTo>
                <a:lnTo>
                  <a:pt x="1097127" y="2426944"/>
                </a:lnTo>
                <a:close/>
              </a:path>
              <a:path extrusionOk="0" h="3284854" w="2211704">
                <a:moveTo>
                  <a:pt x="1097127" y="1983994"/>
                </a:moveTo>
                <a:lnTo>
                  <a:pt x="347078" y="1983994"/>
                </a:lnTo>
                <a:lnTo>
                  <a:pt x="347078" y="2094699"/>
                </a:lnTo>
                <a:lnTo>
                  <a:pt x="1097127" y="2094699"/>
                </a:lnTo>
                <a:lnTo>
                  <a:pt x="1097127" y="1983994"/>
                </a:lnTo>
                <a:close/>
              </a:path>
              <a:path extrusionOk="0" h="3284854" w="2211704">
                <a:moveTo>
                  <a:pt x="1097127" y="1751888"/>
                </a:moveTo>
                <a:lnTo>
                  <a:pt x="347078" y="1751888"/>
                </a:lnTo>
                <a:lnTo>
                  <a:pt x="347078" y="1862594"/>
                </a:lnTo>
                <a:lnTo>
                  <a:pt x="1097127" y="1862594"/>
                </a:lnTo>
                <a:lnTo>
                  <a:pt x="1097127" y="1751888"/>
                </a:lnTo>
                <a:close/>
              </a:path>
              <a:path extrusionOk="0" h="3284854" w="2211704">
                <a:moveTo>
                  <a:pt x="1097127" y="1282204"/>
                </a:moveTo>
                <a:lnTo>
                  <a:pt x="347078" y="1282204"/>
                </a:lnTo>
                <a:lnTo>
                  <a:pt x="347078" y="1392910"/>
                </a:lnTo>
                <a:lnTo>
                  <a:pt x="1097127" y="1392910"/>
                </a:lnTo>
                <a:lnTo>
                  <a:pt x="1097127" y="1282204"/>
                </a:lnTo>
                <a:close/>
              </a:path>
              <a:path extrusionOk="0" h="3284854" w="2211704">
                <a:moveTo>
                  <a:pt x="1097127" y="1050112"/>
                </a:moveTo>
                <a:lnTo>
                  <a:pt x="347078" y="1050112"/>
                </a:lnTo>
                <a:lnTo>
                  <a:pt x="347078" y="1160818"/>
                </a:lnTo>
                <a:lnTo>
                  <a:pt x="1097127" y="1160818"/>
                </a:lnTo>
                <a:lnTo>
                  <a:pt x="1097127" y="1050112"/>
                </a:lnTo>
                <a:close/>
              </a:path>
              <a:path extrusionOk="0" h="3284854" w="2211704">
                <a:moveTo>
                  <a:pt x="1963343" y="1002601"/>
                </a:moveTo>
                <a:lnTo>
                  <a:pt x="1907146" y="946416"/>
                </a:lnTo>
                <a:lnTo>
                  <a:pt x="1741347" y="1112189"/>
                </a:lnTo>
                <a:lnTo>
                  <a:pt x="1741347" y="1045794"/>
                </a:lnTo>
                <a:lnTo>
                  <a:pt x="1738223" y="1030351"/>
                </a:lnTo>
                <a:lnTo>
                  <a:pt x="1729701" y="1017714"/>
                </a:lnTo>
                <a:lnTo>
                  <a:pt x="1717065" y="1009192"/>
                </a:lnTo>
                <a:lnTo>
                  <a:pt x="1701609" y="1006068"/>
                </a:lnTo>
                <a:lnTo>
                  <a:pt x="1323136" y="1006068"/>
                </a:lnTo>
                <a:lnTo>
                  <a:pt x="1307680" y="1009192"/>
                </a:lnTo>
                <a:lnTo>
                  <a:pt x="1295057" y="1017714"/>
                </a:lnTo>
                <a:lnTo>
                  <a:pt x="1286535" y="1030351"/>
                </a:lnTo>
                <a:lnTo>
                  <a:pt x="1283398" y="1045794"/>
                </a:lnTo>
                <a:lnTo>
                  <a:pt x="1283398" y="1424305"/>
                </a:lnTo>
                <a:lnTo>
                  <a:pt x="1286535" y="1439748"/>
                </a:lnTo>
                <a:lnTo>
                  <a:pt x="1295057" y="1452384"/>
                </a:lnTo>
                <a:lnTo>
                  <a:pt x="1307680" y="1460906"/>
                </a:lnTo>
                <a:lnTo>
                  <a:pt x="1323136" y="1464030"/>
                </a:lnTo>
                <a:lnTo>
                  <a:pt x="1701609" y="1464030"/>
                </a:lnTo>
                <a:lnTo>
                  <a:pt x="1717065" y="1460906"/>
                </a:lnTo>
                <a:lnTo>
                  <a:pt x="1729701" y="1452384"/>
                </a:lnTo>
                <a:lnTo>
                  <a:pt x="1738223" y="1439748"/>
                </a:lnTo>
                <a:lnTo>
                  <a:pt x="1741347" y="1424305"/>
                </a:lnTo>
                <a:lnTo>
                  <a:pt x="1741347" y="1334427"/>
                </a:lnTo>
                <a:lnTo>
                  <a:pt x="1661871" y="1334427"/>
                </a:lnTo>
                <a:lnTo>
                  <a:pt x="1661871" y="1384554"/>
                </a:lnTo>
                <a:lnTo>
                  <a:pt x="1362875" y="1384554"/>
                </a:lnTo>
                <a:lnTo>
                  <a:pt x="1362875" y="1085557"/>
                </a:lnTo>
                <a:lnTo>
                  <a:pt x="1661871" y="1085557"/>
                </a:lnTo>
                <a:lnTo>
                  <a:pt x="1661871" y="1118387"/>
                </a:lnTo>
                <a:lnTo>
                  <a:pt x="1735137" y="1118387"/>
                </a:lnTo>
                <a:lnTo>
                  <a:pt x="1598637" y="1254874"/>
                </a:lnTo>
                <a:lnTo>
                  <a:pt x="1490764" y="1146987"/>
                </a:lnTo>
                <a:lnTo>
                  <a:pt x="1434553" y="1203185"/>
                </a:lnTo>
                <a:lnTo>
                  <a:pt x="1598637" y="1367294"/>
                </a:lnTo>
                <a:lnTo>
                  <a:pt x="1963343" y="1002601"/>
                </a:lnTo>
                <a:close/>
              </a:path>
              <a:path extrusionOk="0" h="3284854" w="2211704">
                <a:moveTo>
                  <a:pt x="1963356" y="2365781"/>
                </a:moveTo>
                <a:lnTo>
                  <a:pt x="1907146" y="2309596"/>
                </a:lnTo>
                <a:lnTo>
                  <a:pt x="1741360" y="2475369"/>
                </a:lnTo>
                <a:lnTo>
                  <a:pt x="1741360" y="2408999"/>
                </a:lnTo>
                <a:lnTo>
                  <a:pt x="1738223" y="2393531"/>
                </a:lnTo>
                <a:lnTo>
                  <a:pt x="1729701" y="2380894"/>
                </a:lnTo>
                <a:lnTo>
                  <a:pt x="1717065" y="2372372"/>
                </a:lnTo>
                <a:lnTo>
                  <a:pt x="1701609" y="2369248"/>
                </a:lnTo>
                <a:lnTo>
                  <a:pt x="1323136" y="2369248"/>
                </a:lnTo>
                <a:lnTo>
                  <a:pt x="1307680" y="2372372"/>
                </a:lnTo>
                <a:lnTo>
                  <a:pt x="1295044" y="2380894"/>
                </a:lnTo>
                <a:lnTo>
                  <a:pt x="1286522" y="2393531"/>
                </a:lnTo>
                <a:lnTo>
                  <a:pt x="1283398" y="2408999"/>
                </a:lnTo>
                <a:lnTo>
                  <a:pt x="1283398" y="2787472"/>
                </a:lnTo>
                <a:lnTo>
                  <a:pt x="1286522" y="2802915"/>
                </a:lnTo>
                <a:lnTo>
                  <a:pt x="1295044" y="2815552"/>
                </a:lnTo>
                <a:lnTo>
                  <a:pt x="1307680" y="2824073"/>
                </a:lnTo>
                <a:lnTo>
                  <a:pt x="1323136" y="2827210"/>
                </a:lnTo>
                <a:lnTo>
                  <a:pt x="1701609" y="2827210"/>
                </a:lnTo>
                <a:lnTo>
                  <a:pt x="1717065" y="2824073"/>
                </a:lnTo>
                <a:lnTo>
                  <a:pt x="1729701" y="2815552"/>
                </a:lnTo>
                <a:lnTo>
                  <a:pt x="1738223" y="2802915"/>
                </a:lnTo>
                <a:lnTo>
                  <a:pt x="1741360" y="2787472"/>
                </a:lnTo>
                <a:lnTo>
                  <a:pt x="1741360" y="2697594"/>
                </a:lnTo>
                <a:lnTo>
                  <a:pt x="1661871" y="2697594"/>
                </a:lnTo>
                <a:lnTo>
                  <a:pt x="1661871" y="2747734"/>
                </a:lnTo>
                <a:lnTo>
                  <a:pt x="1362887" y="2747734"/>
                </a:lnTo>
                <a:lnTo>
                  <a:pt x="1362887" y="2448725"/>
                </a:lnTo>
                <a:lnTo>
                  <a:pt x="1661871" y="2448725"/>
                </a:lnTo>
                <a:lnTo>
                  <a:pt x="1661871" y="2481567"/>
                </a:lnTo>
                <a:lnTo>
                  <a:pt x="1735162" y="2481567"/>
                </a:lnTo>
                <a:lnTo>
                  <a:pt x="1598650" y="2618067"/>
                </a:lnTo>
                <a:lnTo>
                  <a:pt x="1490764" y="2510167"/>
                </a:lnTo>
                <a:lnTo>
                  <a:pt x="1434566" y="2566378"/>
                </a:lnTo>
                <a:lnTo>
                  <a:pt x="1598650" y="2730474"/>
                </a:lnTo>
                <a:lnTo>
                  <a:pt x="1963356" y="2365781"/>
                </a:lnTo>
                <a:close/>
              </a:path>
              <a:path extrusionOk="0" h="3284854" w="2211704">
                <a:moveTo>
                  <a:pt x="1963356" y="1684197"/>
                </a:moveTo>
                <a:lnTo>
                  <a:pt x="1907159" y="1628000"/>
                </a:lnTo>
                <a:lnTo>
                  <a:pt x="1741360" y="1793773"/>
                </a:lnTo>
                <a:lnTo>
                  <a:pt x="1741360" y="1727390"/>
                </a:lnTo>
                <a:lnTo>
                  <a:pt x="1738223" y="1711947"/>
                </a:lnTo>
                <a:lnTo>
                  <a:pt x="1729701" y="1699310"/>
                </a:lnTo>
                <a:lnTo>
                  <a:pt x="1717078" y="1690789"/>
                </a:lnTo>
                <a:lnTo>
                  <a:pt x="1701622" y="1687652"/>
                </a:lnTo>
                <a:lnTo>
                  <a:pt x="1323149" y="1687652"/>
                </a:lnTo>
                <a:lnTo>
                  <a:pt x="1307680" y="1690789"/>
                </a:lnTo>
                <a:lnTo>
                  <a:pt x="1295044" y="1699310"/>
                </a:lnTo>
                <a:lnTo>
                  <a:pt x="1286522" y="1711947"/>
                </a:lnTo>
                <a:lnTo>
                  <a:pt x="1283398" y="1727390"/>
                </a:lnTo>
                <a:lnTo>
                  <a:pt x="1283398" y="2105863"/>
                </a:lnTo>
                <a:lnTo>
                  <a:pt x="1286522" y="2121331"/>
                </a:lnTo>
                <a:lnTo>
                  <a:pt x="1295044" y="2133955"/>
                </a:lnTo>
                <a:lnTo>
                  <a:pt x="1307680" y="2142477"/>
                </a:lnTo>
                <a:lnTo>
                  <a:pt x="1323149" y="2145601"/>
                </a:lnTo>
                <a:lnTo>
                  <a:pt x="1701622" y="2145601"/>
                </a:lnTo>
                <a:lnTo>
                  <a:pt x="1717078" y="2142477"/>
                </a:lnTo>
                <a:lnTo>
                  <a:pt x="1729701" y="2133955"/>
                </a:lnTo>
                <a:lnTo>
                  <a:pt x="1738223" y="2121331"/>
                </a:lnTo>
                <a:lnTo>
                  <a:pt x="1741360" y="2105863"/>
                </a:lnTo>
                <a:lnTo>
                  <a:pt x="1741360" y="2015998"/>
                </a:lnTo>
                <a:lnTo>
                  <a:pt x="1661883" y="2015998"/>
                </a:lnTo>
                <a:lnTo>
                  <a:pt x="1661883" y="2066124"/>
                </a:lnTo>
                <a:lnTo>
                  <a:pt x="1362887" y="2066124"/>
                </a:lnTo>
                <a:lnTo>
                  <a:pt x="1362887" y="1767141"/>
                </a:lnTo>
                <a:lnTo>
                  <a:pt x="1661883" y="1767141"/>
                </a:lnTo>
                <a:lnTo>
                  <a:pt x="1661883" y="1799971"/>
                </a:lnTo>
                <a:lnTo>
                  <a:pt x="1735162" y="1799971"/>
                </a:lnTo>
                <a:lnTo>
                  <a:pt x="1598650" y="1936470"/>
                </a:lnTo>
                <a:lnTo>
                  <a:pt x="1490764" y="1828571"/>
                </a:lnTo>
                <a:lnTo>
                  <a:pt x="1434566" y="1884781"/>
                </a:lnTo>
                <a:lnTo>
                  <a:pt x="1598650" y="2048852"/>
                </a:lnTo>
                <a:lnTo>
                  <a:pt x="1963356" y="1684197"/>
                </a:lnTo>
                <a:close/>
              </a:path>
              <a:path extrusionOk="0" h="3284854" w="2211704">
                <a:moveTo>
                  <a:pt x="2211667" y="372935"/>
                </a:moveTo>
                <a:lnTo>
                  <a:pt x="2207310" y="351383"/>
                </a:lnTo>
                <a:lnTo>
                  <a:pt x="2195449" y="333794"/>
                </a:lnTo>
                <a:lnTo>
                  <a:pt x="2177859" y="321932"/>
                </a:lnTo>
                <a:lnTo>
                  <a:pt x="2156320" y="317588"/>
                </a:lnTo>
                <a:lnTo>
                  <a:pt x="2100973" y="317588"/>
                </a:lnTo>
                <a:lnTo>
                  <a:pt x="2100973" y="428294"/>
                </a:lnTo>
                <a:lnTo>
                  <a:pt x="2100973" y="3173539"/>
                </a:lnTo>
                <a:lnTo>
                  <a:pt x="110705" y="3173539"/>
                </a:lnTo>
                <a:lnTo>
                  <a:pt x="110705" y="428294"/>
                </a:lnTo>
                <a:lnTo>
                  <a:pt x="879716" y="428294"/>
                </a:lnTo>
                <a:lnTo>
                  <a:pt x="879716" y="690537"/>
                </a:lnTo>
                <a:lnTo>
                  <a:pt x="884059" y="712089"/>
                </a:lnTo>
                <a:lnTo>
                  <a:pt x="895921" y="729691"/>
                </a:lnTo>
                <a:lnTo>
                  <a:pt x="913511" y="741553"/>
                </a:lnTo>
                <a:lnTo>
                  <a:pt x="935062" y="745896"/>
                </a:lnTo>
                <a:lnTo>
                  <a:pt x="1276781" y="745896"/>
                </a:lnTo>
                <a:lnTo>
                  <a:pt x="1298321" y="741553"/>
                </a:lnTo>
                <a:lnTo>
                  <a:pt x="1315923" y="729691"/>
                </a:lnTo>
                <a:lnTo>
                  <a:pt x="1327785" y="712089"/>
                </a:lnTo>
                <a:lnTo>
                  <a:pt x="1332141" y="690537"/>
                </a:lnTo>
                <a:lnTo>
                  <a:pt x="1332141" y="635190"/>
                </a:lnTo>
                <a:lnTo>
                  <a:pt x="1332141" y="428294"/>
                </a:lnTo>
                <a:lnTo>
                  <a:pt x="2100973" y="428294"/>
                </a:lnTo>
                <a:lnTo>
                  <a:pt x="2100973" y="317588"/>
                </a:lnTo>
                <a:lnTo>
                  <a:pt x="1332141" y="317588"/>
                </a:lnTo>
                <a:lnTo>
                  <a:pt x="1332141" y="110705"/>
                </a:lnTo>
                <a:lnTo>
                  <a:pt x="1332141" y="55346"/>
                </a:lnTo>
                <a:lnTo>
                  <a:pt x="1327785" y="33807"/>
                </a:lnTo>
                <a:lnTo>
                  <a:pt x="1315923" y="16217"/>
                </a:lnTo>
                <a:lnTo>
                  <a:pt x="1298321" y="4356"/>
                </a:lnTo>
                <a:lnTo>
                  <a:pt x="1276781" y="0"/>
                </a:lnTo>
                <a:lnTo>
                  <a:pt x="1221447" y="0"/>
                </a:lnTo>
                <a:lnTo>
                  <a:pt x="1221447" y="110705"/>
                </a:lnTo>
                <a:lnTo>
                  <a:pt x="1221447" y="635190"/>
                </a:lnTo>
                <a:lnTo>
                  <a:pt x="990434" y="635190"/>
                </a:lnTo>
                <a:lnTo>
                  <a:pt x="990434" y="110705"/>
                </a:lnTo>
                <a:lnTo>
                  <a:pt x="1221447" y="110705"/>
                </a:lnTo>
                <a:lnTo>
                  <a:pt x="1221447" y="0"/>
                </a:lnTo>
                <a:lnTo>
                  <a:pt x="935062" y="0"/>
                </a:lnTo>
                <a:lnTo>
                  <a:pt x="913511" y="4356"/>
                </a:lnTo>
                <a:lnTo>
                  <a:pt x="895921" y="16217"/>
                </a:lnTo>
                <a:lnTo>
                  <a:pt x="884059" y="33807"/>
                </a:lnTo>
                <a:lnTo>
                  <a:pt x="879716" y="55346"/>
                </a:lnTo>
                <a:lnTo>
                  <a:pt x="879716" y="317588"/>
                </a:lnTo>
                <a:lnTo>
                  <a:pt x="55346" y="317588"/>
                </a:lnTo>
                <a:lnTo>
                  <a:pt x="33794" y="321932"/>
                </a:lnTo>
                <a:lnTo>
                  <a:pt x="16205" y="333794"/>
                </a:lnTo>
                <a:lnTo>
                  <a:pt x="4343" y="351383"/>
                </a:lnTo>
                <a:lnTo>
                  <a:pt x="0" y="372935"/>
                </a:lnTo>
                <a:lnTo>
                  <a:pt x="0" y="3228898"/>
                </a:lnTo>
                <a:lnTo>
                  <a:pt x="4343" y="3250438"/>
                </a:lnTo>
                <a:lnTo>
                  <a:pt x="16205" y="3268027"/>
                </a:lnTo>
                <a:lnTo>
                  <a:pt x="33794" y="3279889"/>
                </a:lnTo>
                <a:lnTo>
                  <a:pt x="55346" y="3284245"/>
                </a:lnTo>
                <a:lnTo>
                  <a:pt x="2156320" y="3284245"/>
                </a:lnTo>
                <a:lnTo>
                  <a:pt x="2177859" y="3279889"/>
                </a:lnTo>
                <a:lnTo>
                  <a:pt x="2195449" y="3268027"/>
                </a:lnTo>
                <a:lnTo>
                  <a:pt x="2207310" y="3250438"/>
                </a:lnTo>
                <a:lnTo>
                  <a:pt x="2211667" y="3228898"/>
                </a:lnTo>
                <a:lnTo>
                  <a:pt x="2211667" y="372935"/>
                </a:lnTo>
                <a:close/>
              </a:path>
            </a:pathLst>
          </a:custGeom>
          <a:solidFill>
            <a:srgbClr val="47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Icon&#10;&#10;Description automatically generated" id="72" name="Google Shape;72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5314" y="169671"/>
            <a:ext cx="9209315" cy="6881405"/>
          </a:xfrm>
          <a:prstGeom prst="rect">
            <a:avLst/>
          </a:prstGeom>
          <a:noFill/>
          <a:ln>
            <a:noFill/>
          </a:ln>
        </p:spPr>
      </p:pic>
      <p:sp>
        <p:nvSpPr>
          <p:cNvPr id="73" name="Google Shape;73;p4"/>
          <p:cNvSpPr txBox="1"/>
          <p:nvPr>
            <p:ph type="title"/>
          </p:nvPr>
        </p:nvSpPr>
        <p:spPr>
          <a:xfrm>
            <a:off x="1062600" y="1238779"/>
            <a:ext cx="7018800" cy="2468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905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/>
              <a:t>Activity:</a:t>
            </a:r>
            <a:endParaRPr sz="5000"/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/>
              <a:t>Build an AE Environment</a:t>
            </a:r>
            <a:endParaRPr sz="5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5"/>
          <p:cNvSpPr txBox="1"/>
          <p:nvPr>
            <p:ph type="title"/>
          </p:nvPr>
        </p:nvSpPr>
        <p:spPr>
          <a:xfrm>
            <a:off x="444500" y="511049"/>
            <a:ext cx="3688079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Activity Instructions</a:t>
            </a:r>
            <a:endParaRPr/>
          </a:p>
        </p:txBody>
      </p:sp>
      <p:sp>
        <p:nvSpPr>
          <p:cNvPr id="79" name="Google Shape;79;p5"/>
          <p:cNvSpPr txBox="1"/>
          <p:nvPr/>
        </p:nvSpPr>
        <p:spPr>
          <a:xfrm>
            <a:off x="696499" y="2167494"/>
            <a:ext cx="7564755" cy="35907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96500">
            <a:spAutoFit/>
          </a:bodyPr>
          <a:lstStyle/>
          <a:p>
            <a:pPr indent="-323850" lvl="0" marL="33591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rabicPeriod"/>
            </a:pPr>
            <a:r>
              <a:rPr lang="en-US" sz="22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Read p. 30–35 in your Guide to the AE Principles.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32740" lvl="0" marL="332740" marR="5080" rtl="0" algn="l">
              <a:lnSpc>
                <a:spcPct val="125000"/>
              </a:lnSpc>
              <a:spcBef>
                <a:spcPts val="12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rabicPeriod"/>
            </a:pPr>
            <a:r>
              <a:rPr lang="en-US" sz="22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Work with your country groups to build an AE environment  suitable for your country.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1" marL="65976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lphaLcPeriod"/>
            </a:pP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How will you show </a:t>
            </a:r>
            <a:r>
              <a:rPr b="1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learning-ready</a:t>
            </a: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b="0" i="0" sz="2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1" marL="65976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lphaLcPeriod"/>
            </a:pP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How will you show </a:t>
            </a:r>
            <a:r>
              <a:rPr b="1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inclusive</a:t>
            </a: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?</a:t>
            </a:r>
            <a:endParaRPr b="0" i="0" sz="2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1" marL="65976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lphaLcPeriod"/>
            </a:pP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How are you following the ‘</a:t>
            </a:r>
            <a:r>
              <a:rPr b="1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Do no harm</a:t>
            </a: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’ approach?</a:t>
            </a:r>
            <a:endParaRPr b="0" i="0" sz="2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23850" lvl="1" marL="659765" marR="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lphaLcPeriod"/>
            </a:pP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How do you know learners will </a:t>
            </a:r>
            <a:r>
              <a:rPr b="1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be safe </a:t>
            </a:r>
            <a:r>
              <a:rPr b="0" i="0" lang="en-US" sz="2200" u="none" cap="none" strike="noStrike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here?</a:t>
            </a:r>
            <a:endParaRPr b="0" i="0" sz="2200" u="none" cap="none" strike="noStrike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300990" lvl="0" marL="348615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939598"/>
              </a:buClr>
              <a:buSzPts val="2200"/>
              <a:buFont typeface="Lato"/>
              <a:buAutoNum type="arabicPeriod"/>
            </a:pPr>
            <a:r>
              <a:rPr lang="en-US" sz="22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Be creative and have fun!</a:t>
            </a:r>
            <a:endParaRPr sz="2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"/>
          <p:cNvSpPr txBox="1"/>
          <p:nvPr/>
        </p:nvSpPr>
        <p:spPr>
          <a:xfrm>
            <a:off x="444500" y="2150048"/>
            <a:ext cx="1940560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2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Principle 4</a:t>
            </a:r>
            <a:endParaRPr sz="32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6"/>
          <p:cNvSpPr txBox="1"/>
          <p:nvPr/>
        </p:nvSpPr>
        <p:spPr>
          <a:xfrm>
            <a:off x="444500" y="2803843"/>
            <a:ext cx="5838190" cy="330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Teachers are recruited, supervised and remunerated.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7"/>
          <p:cNvGrpSpPr/>
          <p:nvPr/>
        </p:nvGrpSpPr>
        <p:grpSpPr>
          <a:xfrm>
            <a:off x="0" y="1686966"/>
            <a:ext cx="9144000" cy="5171440"/>
            <a:chOff x="0" y="1686966"/>
            <a:chExt cx="9144000" cy="5171440"/>
          </a:xfrm>
        </p:grpSpPr>
        <p:sp>
          <p:nvSpPr>
            <p:cNvPr id="93" name="Google Shape;93;p7"/>
            <p:cNvSpPr/>
            <p:nvPr/>
          </p:nvSpPr>
          <p:spPr>
            <a:xfrm>
              <a:off x="0" y="1686966"/>
              <a:ext cx="9144000" cy="5171440"/>
            </a:xfrm>
            <a:custGeom>
              <a:rect b="b" l="l" r="r" t="t"/>
              <a:pathLst>
                <a:path extrusionOk="0" h="5171440" w="9144000">
                  <a:moveTo>
                    <a:pt x="9144000" y="0"/>
                  </a:moveTo>
                  <a:lnTo>
                    <a:pt x="0" y="0"/>
                  </a:lnTo>
                  <a:lnTo>
                    <a:pt x="0" y="5171033"/>
                  </a:lnTo>
                  <a:lnTo>
                    <a:pt x="9144000" y="5171033"/>
                  </a:lnTo>
                  <a:lnTo>
                    <a:pt x="9144000" y="0"/>
                  </a:lnTo>
                  <a:close/>
                </a:path>
              </a:pathLst>
            </a:custGeom>
            <a:solidFill>
              <a:srgbClr val="F2F4F7"/>
            </a:solid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7"/>
            <p:cNvSpPr/>
            <p:nvPr/>
          </p:nvSpPr>
          <p:spPr>
            <a:xfrm>
              <a:off x="0" y="3932999"/>
              <a:ext cx="9144000" cy="29250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0" l="0" r="0" t="0"/>
              </a:stretch>
            </a:blipFill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95" name="Google Shape;95;p7"/>
          <p:cNvSpPr txBox="1"/>
          <p:nvPr/>
        </p:nvSpPr>
        <p:spPr>
          <a:xfrm>
            <a:off x="444500" y="1756567"/>
            <a:ext cx="6906895" cy="180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635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In your group: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5080" rtl="0" algn="l">
              <a:lnSpc>
                <a:spcPct val="116700"/>
              </a:lnSpc>
              <a:spcBef>
                <a:spcPts val="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Discuss and visually represent the qualities and attributes of  accelerated education instructors.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Post your artwork to the wall.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  <a:p>
            <a:pPr indent="-228600" lvl="0" marL="2413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939598"/>
              </a:buClr>
              <a:buSzPts val="2000"/>
              <a:buFont typeface="Lato"/>
              <a:buChar char="•"/>
            </a:pPr>
            <a:r>
              <a:rPr lang="en-US" sz="2000">
                <a:solidFill>
                  <a:srgbClr val="939598"/>
                </a:solidFill>
                <a:latin typeface="Lato"/>
                <a:ea typeface="Lato"/>
                <a:cs typeface="Lato"/>
                <a:sym typeface="Lato"/>
              </a:rPr>
              <a:t>Gallery walk.</a:t>
            </a:r>
            <a:endParaRPr sz="20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96" name="Google Shape;96;p7"/>
          <p:cNvSpPr txBox="1"/>
          <p:nvPr>
            <p:ph type="title"/>
          </p:nvPr>
        </p:nvSpPr>
        <p:spPr>
          <a:xfrm>
            <a:off x="444500" y="511049"/>
            <a:ext cx="3602354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4885AA"/>
                </a:solidFill>
              </a:rPr>
              <a:t>An Ideal AE Teacher</a:t>
            </a:r>
            <a:endParaRPr/>
          </a:p>
        </p:txBody>
      </p:sp>
      <p:sp>
        <p:nvSpPr>
          <p:cNvPr id="97" name="Google Shape;97;p7"/>
          <p:cNvSpPr/>
          <p:nvPr/>
        </p:nvSpPr>
        <p:spPr>
          <a:xfrm>
            <a:off x="0" y="0"/>
            <a:ext cx="261620" cy="1557020"/>
          </a:xfrm>
          <a:custGeom>
            <a:rect b="b" l="l" r="r" t="t"/>
            <a:pathLst>
              <a:path extrusionOk="0" h="1557020" w="261620">
                <a:moveTo>
                  <a:pt x="260997" y="0"/>
                </a:moveTo>
                <a:lnTo>
                  <a:pt x="0" y="0"/>
                </a:lnTo>
                <a:lnTo>
                  <a:pt x="0" y="1556994"/>
                </a:lnTo>
                <a:lnTo>
                  <a:pt x="260997" y="1556994"/>
                </a:lnTo>
                <a:lnTo>
                  <a:pt x="260997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7"/>
          <p:cNvSpPr/>
          <p:nvPr/>
        </p:nvSpPr>
        <p:spPr>
          <a:xfrm>
            <a:off x="7487996" y="6494805"/>
            <a:ext cx="1656080" cy="363220"/>
          </a:xfrm>
          <a:custGeom>
            <a:rect b="b" l="l" r="r" t="t"/>
            <a:pathLst>
              <a:path extrusionOk="0" h="363220" w="1656079">
                <a:moveTo>
                  <a:pt x="1656003" y="0"/>
                </a:moveTo>
                <a:lnTo>
                  <a:pt x="0" y="0"/>
                </a:lnTo>
                <a:lnTo>
                  <a:pt x="0" y="363194"/>
                </a:lnTo>
                <a:lnTo>
                  <a:pt x="1656003" y="363194"/>
                </a:lnTo>
                <a:lnTo>
                  <a:pt x="1656003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7"/>
          <p:cNvSpPr txBox="1"/>
          <p:nvPr/>
        </p:nvSpPr>
        <p:spPr>
          <a:xfrm>
            <a:off x="7677485" y="6557904"/>
            <a:ext cx="1299845" cy="2235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30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Photos: © UNHCR</a:t>
            </a:r>
            <a:endParaRPr sz="13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8"/>
          <p:cNvSpPr/>
          <p:nvPr/>
        </p:nvSpPr>
        <p:spPr>
          <a:xfrm>
            <a:off x="0" y="0"/>
            <a:ext cx="9144000" cy="1557020"/>
          </a:xfrm>
          <a:custGeom>
            <a:rect b="b" l="l" r="r" t="t"/>
            <a:pathLst>
              <a:path extrusionOk="0" h="1557020" w="9144000">
                <a:moveTo>
                  <a:pt x="9144000" y="0"/>
                </a:moveTo>
                <a:lnTo>
                  <a:pt x="0" y="0"/>
                </a:lnTo>
                <a:lnTo>
                  <a:pt x="0" y="1556994"/>
                </a:lnTo>
                <a:lnTo>
                  <a:pt x="9144000" y="1556994"/>
                </a:lnTo>
                <a:lnTo>
                  <a:pt x="9144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8"/>
          <p:cNvSpPr txBox="1"/>
          <p:nvPr>
            <p:ph type="title"/>
          </p:nvPr>
        </p:nvSpPr>
        <p:spPr>
          <a:xfrm>
            <a:off x="444500" y="511049"/>
            <a:ext cx="2238375" cy="5130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Gallery walk</a:t>
            </a:r>
            <a:endParaRPr/>
          </a:p>
        </p:txBody>
      </p:sp>
      <p:pic>
        <p:nvPicPr>
          <p:cNvPr id="106" name="Google Shape;106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658" y="1981200"/>
            <a:ext cx="7118684" cy="450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9"/>
          <p:cNvSpPr txBox="1"/>
          <p:nvPr>
            <p:ph type="title"/>
          </p:nvPr>
        </p:nvSpPr>
        <p:spPr>
          <a:xfrm>
            <a:off x="444500" y="2150048"/>
            <a:ext cx="4924425" cy="10007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12700">
            <a:spAutoFit/>
          </a:bodyPr>
          <a:lstStyle/>
          <a:p>
            <a:pPr indent="0" lvl="0" marL="12700" marR="508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Recruiting, Supervising and  Paying AE Teachers</a:t>
            </a:r>
            <a:endParaRPr/>
          </a:p>
        </p:txBody>
      </p:sp>
      <p:sp>
        <p:nvSpPr>
          <p:cNvPr id="112" name="Google Shape;112;p9"/>
          <p:cNvSpPr/>
          <p:nvPr/>
        </p:nvSpPr>
        <p:spPr>
          <a:xfrm>
            <a:off x="7974000" y="1686966"/>
            <a:ext cx="1170305" cy="5171440"/>
          </a:xfrm>
          <a:custGeom>
            <a:rect b="b" l="l" r="r" t="t"/>
            <a:pathLst>
              <a:path extrusionOk="0" h="5171440" w="1170304">
                <a:moveTo>
                  <a:pt x="1170000" y="0"/>
                </a:moveTo>
                <a:lnTo>
                  <a:pt x="0" y="0"/>
                </a:lnTo>
                <a:lnTo>
                  <a:pt x="0" y="5171033"/>
                </a:lnTo>
                <a:lnTo>
                  <a:pt x="1170000" y="5171033"/>
                </a:lnTo>
                <a:lnTo>
                  <a:pt x="1170000" y="0"/>
                </a:lnTo>
                <a:close/>
              </a:path>
            </a:pathLst>
          </a:custGeom>
          <a:solidFill>
            <a:srgbClr val="4885AA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" name="Google Shape;113;p9"/>
          <p:cNvSpPr/>
          <p:nvPr/>
        </p:nvSpPr>
        <p:spPr>
          <a:xfrm>
            <a:off x="307472" y="243408"/>
            <a:ext cx="1431129" cy="1181865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2021-01-23T18:49:45Z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2021-01-23T00:00:00Z</vt:filetime>
  </property>
  <property fmtid="{D5CDD505-2E9C-101B-9397-08002B2CF9AE}" pid="3" name="Creator">
    <vt:lpwstr>Adobe InDesign 16.0 (Macintosh)</vt:lpwstr>
  </property>
  <property fmtid="{D5CDD505-2E9C-101B-9397-08002B2CF9AE}" pid="4" name="LastSaved">
    <vt:filetime>2021-01-23T00:00:00Z</vt:filetime>
  </property>
</Properties>
</file>