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6858000" cx="9144000"/>
  <p:notesSz cx="9144000" cy="6858000"/>
  <p:embeddedFontLst>
    <p:embeddedFont>
      <p:font typeface="Lato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3" roundtripDataSignature="AMtx7mjm0s1MkSosEoS6ZG+NZV2yCVwPi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bold.fntdata"/><Relationship Id="rId11" Type="http://schemas.openxmlformats.org/officeDocument/2006/relationships/slide" Target="slides/slide6.xml"/><Relationship Id="rId22" Type="http://schemas.openxmlformats.org/officeDocument/2006/relationships/font" Target="fonts/Lato-boldItalic.fntdata"/><Relationship Id="rId10" Type="http://schemas.openxmlformats.org/officeDocument/2006/relationships/slide" Target="slides/slide5.xml"/><Relationship Id="rId21" Type="http://schemas.openxmlformats.org/officeDocument/2006/relationships/font" Target="fonts/Lato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Lato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" name="Google Shape;43;p1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0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0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1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1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2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2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3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3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2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3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4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5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5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6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6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7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7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8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8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9:notes"/>
          <p:cNvSpPr txBox="1"/>
          <p:nvPr>
            <p:ph idx="1" type="body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9:notes"/>
          <p:cNvSpPr/>
          <p:nvPr>
            <p:ph idx="2" type="sldImg"/>
          </p:nvPr>
        </p:nvSpPr>
        <p:spPr>
          <a:xfrm>
            <a:off x="1524300" y="514350"/>
            <a:ext cx="60963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5"/>
          <p:cNvSpPr txBox="1"/>
          <p:nvPr>
            <p:ph type="title"/>
          </p:nvPr>
        </p:nvSpPr>
        <p:spPr>
          <a:xfrm>
            <a:off x="443865" y="511049"/>
            <a:ext cx="8256269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5"/>
          <p:cNvSpPr txBox="1"/>
          <p:nvPr>
            <p:ph idx="1" type="body"/>
          </p:nvPr>
        </p:nvSpPr>
        <p:spPr>
          <a:xfrm>
            <a:off x="732840" y="2212168"/>
            <a:ext cx="7678318" cy="31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5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5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5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6"/>
          <p:cNvSpPr txBox="1"/>
          <p:nvPr>
            <p:ph type="title"/>
          </p:nvPr>
        </p:nvSpPr>
        <p:spPr>
          <a:xfrm>
            <a:off x="443865" y="511049"/>
            <a:ext cx="8256269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6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6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6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bg>
      <p:bgPr>
        <a:solidFill>
          <a:schemeClr val="lt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7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17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7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7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8"/>
          <p:cNvSpPr txBox="1"/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8"/>
          <p:cNvSpPr txBox="1"/>
          <p:nvPr>
            <p:ph idx="1" type="subTitle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8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8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8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9"/>
          <p:cNvSpPr txBox="1"/>
          <p:nvPr>
            <p:ph type="title"/>
          </p:nvPr>
        </p:nvSpPr>
        <p:spPr>
          <a:xfrm>
            <a:off x="443865" y="511049"/>
            <a:ext cx="8256269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9"/>
          <p:cNvSpPr txBox="1"/>
          <p:nvPr>
            <p:ph idx="1" type="body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9"/>
          <p:cNvSpPr txBox="1"/>
          <p:nvPr>
            <p:ph idx="2" type="body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9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9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9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4"/>
          <p:cNvSpPr/>
          <p:nvPr/>
        </p:nvSpPr>
        <p:spPr>
          <a:xfrm>
            <a:off x="0" y="0"/>
            <a:ext cx="9144000" cy="1557020"/>
          </a:xfrm>
          <a:custGeom>
            <a:rect b="b" l="l" r="r" t="t"/>
            <a:pathLst>
              <a:path extrusionOk="0" h="1557020" w="9144000">
                <a:moveTo>
                  <a:pt x="9144000" y="0"/>
                </a:moveTo>
                <a:lnTo>
                  <a:pt x="0" y="0"/>
                </a:lnTo>
                <a:lnTo>
                  <a:pt x="0" y="1556994"/>
                </a:lnTo>
                <a:lnTo>
                  <a:pt x="9144000" y="1556994"/>
                </a:lnTo>
                <a:lnTo>
                  <a:pt x="9144000" y="0"/>
                </a:lnTo>
                <a:close/>
              </a:path>
            </a:pathLst>
          </a:custGeom>
          <a:solidFill>
            <a:srgbClr val="BC714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7;p14"/>
          <p:cNvSpPr txBox="1"/>
          <p:nvPr>
            <p:ph type="title"/>
          </p:nvPr>
        </p:nvSpPr>
        <p:spPr>
          <a:xfrm>
            <a:off x="443865" y="511049"/>
            <a:ext cx="8256269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14"/>
          <p:cNvSpPr txBox="1"/>
          <p:nvPr>
            <p:ph idx="1" type="body"/>
          </p:nvPr>
        </p:nvSpPr>
        <p:spPr>
          <a:xfrm>
            <a:off x="732840" y="2212168"/>
            <a:ext cx="7678318" cy="313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4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4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4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u="none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image" Target="../media/image7.jpg"/><Relationship Id="rId5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jpg"/><Relationship Id="rId4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Relationship Id="rId4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Relationship Id="rId4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1"/>
          <p:cNvSpPr txBox="1"/>
          <p:nvPr/>
        </p:nvSpPr>
        <p:spPr>
          <a:xfrm>
            <a:off x="419100" y="4918217"/>
            <a:ext cx="5334000" cy="16789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70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400">
                <a:solidFill>
                  <a:srgbClr val="BC7143"/>
                </a:solidFill>
                <a:latin typeface="Lato"/>
                <a:ea typeface="Lato"/>
                <a:cs typeface="Lato"/>
                <a:sym typeface="Lato"/>
              </a:rPr>
              <a:t>DAY 5</a:t>
            </a:r>
            <a:endParaRPr sz="3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38100" marR="5080" rtl="0" algn="l">
              <a:lnSpc>
                <a:spcPct val="100000"/>
              </a:lnSpc>
              <a:spcBef>
                <a:spcPts val="1005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Add the title of your training here.  Add any additional logos.</a:t>
            </a:r>
            <a:endParaRPr sz="2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7" name="Google Shape;47;p1"/>
          <p:cNvSpPr/>
          <p:nvPr/>
        </p:nvSpPr>
        <p:spPr>
          <a:xfrm>
            <a:off x="7974000" y="1686966"/>
            <a:ext cx="1170305" cy="5171440"/>
          </a:xfrm>
          <a:custGeom>
            <a:rect b="b" l="l" r="r" t="t"/>
            <a:pathLst>
              <a:path extrusionOk="0" h="5171440" w="1170304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BC714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" name="Google Shape;48;p1"/>
          <p:cNvSpPr/>
          <p:nvPr/>
        </p:nvSpPr>
        <p:spPr>
          <a:xfrm>
            <a:off x="7222218" y="155073"/>
            <a:ext cx="1470999" cy="1315891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" name="Google Shape;49;p1"/>
          <p:cNvSpPr txBox="1"/>
          <p:nvPr>
            <p:ph type="title"/>
          </p:nvPr>
        </p:nvSpPr>
        <p:spPr>
          <a:xfrm>
            <a:off x="419100" y="282736"/>
            <a:ext cx="5029200" cy="11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4125">
            <a:spAutoFit/>
          </a:bodyPr>
          <a:lstStyle/>
          <a:p>
            <a:pPr indent="0" lvl="0" marL="12700" marR="5080" rtl="0" algn="l">
              <a:lnSpc>
                <a:spcPct val="102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BC7143"/>
                </a:solidFill>
              </a:rPr>
              <a:t>Accelerated Education  Workshop</a:t>
            </a:r>
            <a:endParaRPr sz="4000"/>
          </a:p>
        </p:txBody>
      </p:sp>
      <p:sp>
        <p:nvSpPr>
          <p:cNvPr id="50" name="Google Shape;50;p1"/>
          <p:cNvSpPr/>
          <p:nvPr/>
        </p:nvSpPr>
        <p:spPr>
          <a:xfrm>
            <a:off x="0" y="1686966"/>
            <a:ext cx="7848000" cy="3290036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" name="Google Shape;51;p1"/>
          <p:cNvSpPr txBox="1"/>
          <p:nvPr/>
        </p:nvSpPr>
        <p:spPr>
          <a:xfrm>
            <a:off x="6251295" y="4602200"/>
            <a:ext cx="1594485" cy="381635"/>
          </a:xfrm>
          <a:prstGeom prst="rect">
            <a:avLst/>
          </a:prstGeom>
          <a:solidFill>
            <a:srgbClr val="BC7143"/>
          </a:solidFill>
          <a:ln>
            <a:noFill/>
          </a:ln>
        </p:spPr>
        <p:txBody>
          <a:bodyPr anchorCtr="0" anchor="t" bIns="0" lIns="0" spcFirstLastPara="1" rIns="0" wrap="square" tIns="75550">
            <a:spAutoFit/>
          </a:bodyPr>
          <a:lstStyle/>
          <a:p>
            <a:pPr indent="0" lvl="0" marL="20510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Photo: © UNHCR</a:t>
            </a:r>
            <a:endParaRPr sz="13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0"/>
          <p:cNvSpPr txBox="1"/>
          <p:nvPr>
            <p:ph type="title"/>
          </p:nvPr>
        </p:nvSpPr>
        <p:spPr>
          <a:xfrm>
            <a:off x="444500" y="511049"/>
            <a:ext cx="8150859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Final Presentations (multi-country workshop)</a:t>
            </a:r>
            <a:endParaRPr/>
          </a:p>
        </p:txBody>
      </p:sp>
      <p:sp>
        <p:nvSpPr>
          <p:cNvPr id="117" name="Google Shape;117;p10"/>
          <p:cNvSpPr txBox="1"/>
          <p:nvPr/>
        </p:nvSpPr>
        <p:spPr>
          <a:xfrm>
            <a:off x="696499" y="1807118"/>
            <a:ext cx="7379970" cy="482228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252094" lvl="0" marL="264160" marR="189865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rabicPeriod"/>
            </a:pPr>
            <a:r>
              <a:rPr lang="en-US" sz="22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Using your checklist (p. 8), select </a:t>
            </a:r>
            <a:r>
              <a:rPr b="1" lang="en-US" sz="22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three </a:t>
            </a:r>
            <a:r>
              <a:rPr lang="en-US" sz="22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prioritised action  points your team will focus on.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335915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rabicPeriod"/>
            </a:pPr>
            <a:r>
              <a:rPr lang="en-US" sz="22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Describe how you will accomplish this: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728" lvl="1" marL="588645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lphaLcPeriod"/>
            </a:pPr>
            <a:r>
              <a:rPr b="0" i="0" lang="en-US" sz="18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Key steps</a:t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728" lvl="1" marL="588645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lphaLcPeriod"/>
            </a:pPr>
            <a:r>
              <a:rPr b="0" i="0" lang="en-US" sz="18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Who is involved?</a:t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728" lvl="1" marL="588645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lphaLcPeriod"/>
            </a:pPr>
            <a:r>
              <a:rPr b="0" i="0" lang="en-US" sz="18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Barriers</a:t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728" lvl="1" marL="588645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lphaLcPeriod"/>
            </a:pPr>
            <a:r>
              <a:rPr b="0" i="0" lang="en-US" sz="18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Short- or long-term action</a:t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00990" lvl="0" marL="348615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rabicPeriod"/>
            </a:pPr>
            <a:r>
              <a:rPr lang="en-US" sz="22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Describe your chosen research question.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90195" lvl="0" marL="33782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rabicPeriod"/>
            </a:pPr>
            <a:r>
              <a:rPr lang="en-US" sz="22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You have ONLY 10 minutes! Make it fast and exciting.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76860" marR="5080" rtl="0" algn="l">
              <a:lnSpc>
                <a:spcPct val="125000"/>
              </a:lnSpc>
              <a:spcBef>
                <a:spcPts val="120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rabicPeriod"/>
            </a:pPr>
            <a:r>
              <a:rPr lang="en-US" sz="22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Audience members will provide written feedback for each  presentation.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1"/>
          <p:cNvSpPr txBox="1"/>
          <p:nvPr>
            <p:ph type="title"/>
          </p:nvPr>
        </p:nvSpPr>
        <p:spPr>
          <a:xfrm>
            <a:off x="443865" y="511049"/>
            <a:ext cx="8256269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Final Presentations (single-country workshop)</a:t>
            </a:r>
            <a:endParaRPr/>
          </a:p>
        </p:txBody>
      </p:sp>
      <p:sp>
        <p:nvSpPr>
          <p:cNvPr id="123" name="Google Shape;123;p11"/>
          <p:cNvSpPr txBox="1"/>
          <p:nvPr/>
        </p:nvSpPr>
        <p:spPr>
          <a:xfrm>
            <a:off x="696500" y="1780150"/>
            <a:ext cx="8003700" cy="489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252094" lvl="0" marL="264160" marR="501650" rtl="0" algn="l">
              <a:lnSpc>
                <a:spcPct val="120300"/>
              </a:lnSpc>
              <a:spcBef>
                <a:spcPts val="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rabicPeriod"/>
            </a:pPr>
            <a:r>
              <a:rPr lang="en-US" sz="18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Focus on </a:t>
            </a:r>
            <a:r>
              <a:rPr b="1" lang="en-US" sz="18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one </a:t>
            </a:r>
            <a:r>
              <a:rPr lang="en-US" sz="18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area: teachers, learners, programme management, or  alignment with policy.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094" lvl="0" marL="264160" marR="145415" rtl="0" algn="l">
              <a:lnSpc>
                <a:spcPct val="120300"/>
              </a:lnSpc>
              <a:spcBef>
                <a:spcPts val="60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rabicPeriod"/>
            </a:pPr>
            <a:r>
              <a:rPr lang="en-US" sz="18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Only refer to the action points on the checklist that relate to your area  of focus.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094" lvl="0" marL="264160" marR="358140" rtl="0" algn="l">
              <a:lnSpc>
                <a:spcPct val="120300"/>
              </a:lnSpc>
              <a:spcBef>
                <a:spcPts val="60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rabicPeriod"/>
            </a:pPr>
            <a:r>
              <a:rPr lang="en-US" sz="18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Using your checklist (p. 8), select </a:t>
            </a:r>
            <a:r>
              <a:rPr b="1" lang="en-US" sz="18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three </a:t>
            </a:r>
            <a:r>
              <a:rPr lang="en-US" sz="18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prioritised action points your  team will focus on.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094" lvl="0" marL="26416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rabicPeriod"/>
            </a:pPr>
            <a:r>
              <a:rPr lang="en-US" sz="18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Describe how you will accomplish this: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094" lvl="1" marL="58801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lphaLcPeriod"/>
            </a:pPr>
            <a:r>
              <a:rPr b="0" i="0" lang="en-US" sz="18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Key steps</a:t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094" lvl="1" marL="588010" marR="0" rtl="0" algn="l">
              <a:lnSpc>
                <a:spcPct val="100000"/>
              </a:lnSpc>
              <a:spcBef>
                <a:spcPts val="439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lphaLcPeriod"/>
            </a:pPr>
            <a:r>
              <a:rPr b="0" i="0" lang="en-US" sz="18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Who is involved?</a:t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094" lvl="1" marL="588010" marR="0" rtl="0" algn="l">
              <a:lnSpc>
                <a:spcPct val="100000"/>
              </a:lnSpc>
              <a:spcBef>
                <a:spcPts val="434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lphaLcPeriod"/>
            </a:pPr>
            <a:r>
              <a:rPr b="0" i="0" lang="en-US" sz="18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Barriers</a:t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094" lvl="1" marL="588010" marR="0" rtl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lphaLcPeriod"/>
            </a:pPr>
            <a:r>
              <a:rPr b="0" i="0" lang="en-US" sz="18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Short- or long-term action</a:t>
            </a:r>
            <a:endParaRPr b="0" i="0" sz="18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9234" lvl="0" marL="27686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rabicPeriod"/>
            </a:pPr>
            <a:r>
              <a:rPr lang="en-US" sz="18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Describe your chosen research question.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9234" lvl="0" marL="27686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rabicPeriod"/>
            </a:pPr>
            <a:r>
              <a:rPr lang="en-US" sz="18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You have ONLY 10 minutes! Make it fast and exciting.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9234" lvl="0" marL="27686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rabicPeriod"/>
            </a:pPr>
            <a:r>
              <a:rPr lang="en-US" sz="18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Audience members will provide written feedback for each presentation.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2"/>
          <p:cNvSpPr/>
          <p:nvPr/>
        </p:nvSpPr>
        <p:spPr>
          <a:xfrm>
            <a:off x="0" y="1704489"/>
            <a:ext cx="9144000" cy="5171440"/>
          </a:xfrm>
          <a:custGeom>
            <a:rect b="b" l="l" r="r" t="t"/>
            <a:pathLst>
              <a:path extrusionOk="0" h="5171440" w="9144000">
                <a:moveTo>
                  <a:pt x="9144000" y="0"/>
                </a:moveTo>
                <a:lnTo>
                  <a:pt x="0" y="0"/>
                </a:lnTo>
                <a:lnTo>
                  <a:pt x="0" y="5171033"/>
                </a:lnTo>
                <a:lnTo>
                  <a:pt x="9144000" y="5171033"/>
                </a:lnTo>
                <a:lnTo>
                  <a:pt x="9144000" y="0"/>
                </a:lnTo>
                <a:close/>
              </a:path>
            </a:pathLst>
          </a:custGeom>
          <a:solidFill>
            <a:srgbClr val="F9F2ED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12"/>
          <p:cNvSpPr txBox="1"/>
          <p:nvPr>
            <p:ph type="title"/>
          </p:nvPr>
        </p:nvSpPr>
        <p:spPr>
          <a:xfrm>
            <a:off x="444500" y="511049"/>
            <a:ext cx="3573145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BC7143"/>
                </a:solidFill>
              </a:rPr>
              <a:t>Team Presentations</a:t>
            </a:r>
            <a:endParaRPr/>
          </a:p>
        </p:txBody>
      </p:sp>
      <p:sp>
        <p:nvSpPr>
          <p:cNvPr id="130" name="Google Shape;130;p12"/>
          <p:cNvSpPr/>
          <p:nvPr/>
        </p:nvSpPr>
        <p:spPr>
          <a:xfrm>
            <a:off x="0" y="0"/>
            <a:ext cx="261620" cy="1557020"/>
          </a:xfrm>
          <a:custGeom>
            <a:rect b="b" l="l" r="r" t="t"/>
            <a:pathLst>
              <a:path extrusionOk="0" h="1557020" w="261620">
                <a:moveTo>
                  <a:pt x="260997" y="0"/>
                </a:moveTo>
                <a:lnTo>
                  <a:pt x="0" y="0"/>
                </a:lnTo>
                <a:lnTo>
                  <a:pt x="0" y="1556994"/>
                </a:lnTo>
                <a:lnTo>
                  <a:pt x="260997" y="1556994"/>
                </a:lnTo>
                <a:lnTo>
                  <a:pt x="260997" y="0"/>
                </a:lnTo>
                <a:close/>
              </a:path>
            </a:pathLst>
          </a:custGeom>
          <a:solidFill>
            <a:srgbClr val="BC714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picture containing text, container&#10;&#10;Description automatically generated" id="131" name="Google Shape;131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19269" y="1704488"/>
            <a:ext cx="5305462" cy="53189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3"/>
          <p:cNvSpPr txBox="1"/>
          <p:nvPr/>
        </p:nvSpPr>
        <p:spPr>
          <a:xfrm>
            <a:off x="419100" y="5805528"/>
            <a:ext cx="1884680" cy="5435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4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CLOSING</a:t>
            </a:r>
            <a:endParaRPr sz="3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7" name="Google Shape;137;p13"/>
          <p:cNvSpPr/>
          <p:nvPr/>
        </p:nvSpPr>
        <p:spPr>
          <a:xfrm>
            <a:off x="7974000" y="1686966"/>
            <a:ext cx="1170305" cy="5171440"/>
          </a:xfrm>
          <a:custGeom>
            <a:rect b="b" l="l" r="r" t="t"/>
            <a:pathLst>
              <a:path extrusionOk="0" h="5171440" w="1170304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BC714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13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9" name="Google Shape;139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03780" y="2133600"/>
            <a:ext cx="3492500" cy="349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2"/>
          <p:cNvSpPr txBox="1"/>
          <p:nvPr>
            <p:ph type="title"/>
          </p:nvPr>
        </p:nvSpPr>
        <p:spPr>
          <a:xfrm>
            <a:off x="444500" y="2150048"/>
            <a:ext cx="279019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Welcome back!</a:t>
            </a:r>
            <a:endParaRPr/>
          </a:p>
        </p:txBody>
      </p:sp>
      <p:sp>
        <p:nvSpPr>
          <p:cNvPr id="58" name="Google Shape;58;p2"/>
          <p:cNvSpPr/>
          <p:nvPr/>
        </p:nvSpPr>
        <p:spPr>
          <a:xfrm>
            <a:off x="7974000" y="1686966"/>
            <a:ext cx="1170305" cy="5171440"/>
          </a:xfrm>
          <a:custGeom>
            <a:rect b="b" l="l" r="r" t="t"/>
            <a:pathLst>
              <a:path extrusionOk="0" h="5171440" w="1170304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BC714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2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"/>
          <p:cNvSpPr txBox="1"/>
          <p:nvPr>
            <p:ph type="title"/>
          </p:nvPr>
        </p:nvSpPr>
        <p:spPr>
          <a:xfrm>
            <a:off x="444500" y="511049"/>
            <a:ext cx="815848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Accelerated Education Research: Field Voices</a:t>
            </a:r>
            <a:endParaRPr/>
          </a:p>
        </p:txBody>
      </p:sp>
      <p:pic>
        <p:nvPicPr>
          <p:cNvPr id="65" name="Google Shape;6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89150" y="1981200"/>
            <a:ext cx="4965700" cy="407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4"/>
          <p:cNvSpPr txBox="1"/>
          <p:nvPr>
            <p:ph type="title"/>
          </p:nvPr>
        </p:nvSpPr>
        <p:spPr>
          <a:xfrm>
            <a:off x="444500" y="511049"/>
            <a:ext cx="155702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Panellist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5"/>
          <p:cNvSpPr txBox="1"/>
          <p:nvPr>
            <p:ph type="title"/>
          </p:nvPr>
        </p:nvSpPr>
        <p:spPr>
          <a:xfrm>
            <a:off x="444500" y="511049"/>
            <a:ext cx="3038475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Learning Agenda</a:t>
            </a:r>
            <a:endParaRPr/>
          </a:p>
        </p:txBody>
      </p:sp>
      <p:sp>
        <p:nvSpPr>
          <p:cNvPr id="76" name="Google Shape;76;p5"/>
          <p:cNvSpPr/>
          <p:nvPr/>
        </p:nvSpPr>
        <p:spPr>
          <a:xfrm>
            <a:off x="1244650" y="2019249"/>
            <a:ext cx="6654703" cy="4109745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5"/>
          <p:cNvSpPr/>
          <p:nvPr/>
        </p:nvSpPr>
        <p:spPr>
          <a:xfrm>
            <a:off x="7614005" y="6477304"/>
            <a:ext cx="1528445" cy="381000"/>
          </a:xfrm>
          <a:custGeom>
            <a:rect b="b" l="l" r="r" t="t"/>
            <a:pathLst>
              <a:path extrusionOk="0" h="381000" w="1528445">
                <a:moveTo>
                  <a:pt x="1528394" y="0"/>
                </a:moveTo>
                <a:lnTo>
                  <a:pt x="0" y="0"/>
                </a:lnTo>
                <a:lnTo>
                  <a:pt x="0" y="380695"/>
                </a:lnTo>
                <a:lnTo>
                  <a:pt x="1528394" y="380695"/>
                </a:lnTo>
                <a:lnTo>
                  <a:pt x="1528394" y="0"/>
                </a:lnTo>
                <a:close/>
              </a:path>
            </a:pathLst>
          </a:custGeom>
          <a:solidFill>
            <a:srgbClr val="BC714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5"/>
          <p:cNvSpPr txBox="1"/>
          <p:nvPr/>
        </p:nvSpPr>
        <p:spPr>
          <a:xfrm>
            <a:off x="7828183" y="6540404"/>
            <a:ext cx="1147445" cy="223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Photo: © USAID</a:t>
            </a:r>
            <a:endParaRPr sz="13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6"/>
          <p:cNvSpPr/>
          <p:nvPr/>
        </p:nvSpPr>
        <p:spPr>
          <a:xfrm>
            <a:off x="7614005" y="6477304"/>
            <a:ext cx="1528445" cy="381000"/>
          </a:xfrm>
          <a:custGeom>
            <a:rect b="b" l="l" r="r" t="t"/>
            <a:pathLst>
              <a:path extrusionOk="0" h="381000" w="1528445">
                <a:moveTo>
                  <a:pt x="1528394" y="0"/>
                </a:moveTo>
                <a:lnTo>
                  <a:pt x="0" y="0"/>
                </a:lnTo>
                <a:lnTo>
                  <a:pt x="0" y="380695"/>
                </a:lnTo>
                <a:lnTo>
                  <a:pt x="1528394" y="380695"/>
                </a:lnTo>
                <a:lnTo>
                  <a:pt x="1528394" y="0"/>
                </a:lnTo>
                <a:close/>
              </a:path>
            </a:pathLst>
          </a:custGeom>
          <a:solidFill>
            <a:srgbClr val="BC714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" name="Google Shape;84;p6"/>
          <p:cNvSpPr txBox="1"/>
          <p:nvPr>
            <p:ph type="title"/>
          </p:nvPr>
        </p:nvSpPr>
        <p:spPr>
          <a:xfrm>
            <a:off x="444500" y="511049"/>
            <a:ext cx="457200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Consider these questions</a:t>
            </a:r>
            <a:endParaRPr/>
          </a:p>
        </p:txBody>
      </p:sp>
      <p:sp>
        <p:nvSpPr>
          <p:cNvPr id="85" name="Google Shape;85;p6"/>
          <p:cNvSpPr txBox="1"/>
          <p:nvPr>
            <p:ph idx="1" type="body"/>
          </p:nvPr>
        </p:nvSpPr>
        <p:spPr>
          <a:xfrm>
            <a:off x="732840" y="2212168"/>
            <a:ext cx="7678318" cy="34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400">
            <a:spAutoFit/>
          </a:bodyPr>
          <a:lstStyle/>
          <a:p>
            <a:pPr indent="-228600" lvl="0" marL="402272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/>
              <a:t>What do you want to know?</a:t>
            </a:r>
            <a:endParaRPr/>
          </a:p>
          <a:p>
            <a:pPr indent="-228600" lvl="0" marL="4022725" marR="104775" rtl="0" algn="l">
              <a:lnSpc>
                <a:spcPct val="145800"/>
              </a:lnSpc>
              <a:spcBef>
                <a:spcPts val="100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/>
              <a:t>What would be most helpful for  your programmes?</a:t>
            </a:r>
            <a:endParaRPr/>
          </a:p>
          <a:p>
            <a:pPr indent="-228600" lvl="0" marL="4022725" marR="723265" rtl="0" algn="l">
              <a:lnSpc>
                <a:spcPct val="145800"/>
              </a:lnSpc>
              <a:spcBef>
                <a:spcPts val="100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/>
              <a:t>What would be helpful for  advocacy/funding?</a:t>
            </a:r>
            <a:endParaRPr/>
          </a:p>
          <a:p>
            <a:pPr indent="-228600" lvl="0" marL="4022725" marR="5080" rtl="0" algn="l">
              <a:lnSpc>
                <a:spcPct val="145800"/>
              </a:lnSpc>
              <a:spcBef>
                <a:spcPts val="100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/>
              <a:t>What would be helpful for policy  development?</a:t>
            </a:r>
            <a:endParaRPr/>
          </a:p>
        </p:txBody>
      </p:sp>
      <p:grpSp>
        <p:nvGrpSpPr>
          <p:cNvPr id="86" name="Google Shape;86;p6"/>
          <p:cNvGrpSpPr/>
          <p:nvPr/>
        </p:nvGrpSpPr>
        <p:grpSpPr>
          <a:xfrm>
            <a:off x="596900" y="1760308"/>
            <a:ext cx="3531063" cy="4602390"/>
            <a:chOff x="596900" y="1760308"/>
            <a:chExt cx="3531063" cy="4602390"/>
          </a:xfrm>
        </p:grpSpPr>
        <p:sp>
          <p:nvSpPr>
            <p:cNvPr id="87" name="Google Shape;87;p6"/>
            <p:cNvSpPr/>
            <p:nvPr/>
          </p:nvSpPr>
          <p:spPr>
            <a:xfrm>
              <a:off x="596900" y="1760308"/>
              <a:ext cx="2663964" cy="2719262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6"/>
            <p:cNvSpPr/>
            <p:nvPr/>
          </p:nvSpPr>
          <p:spPr>
            <a:xfrm>
              <a:off x="1463999" y="4390265"/>
              <a:ext cx="2663964" cy="1972433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9" name="Google Shape;89;p6"/>
          <p:cNvSpPr txBox="1"/>
          <p:nvPr/>
        </p:nvSpPr>
        <p:spPr>
          <a:xfrm>
            <a:off x="7821783" y="6539303"/>
            <a:ext cx="1147445" cy="223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Photo: © USAID</a:t>
            </a:r>
            <a:endParaRPr sz="13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con&#10;&#10;Description automatically generated" id="94" name="Google Shape;9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63019" y="-40341"/>
            <a:ext cx="9281970" cy="6935694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7"/>
          <p:cNvSpPr txBox="1"/>
          <p:nvPr>
            <p:ph type="title"/>
          </p:nvPr>
        </p:nvSpPr>
        <p:spPr>
          <a:xfrm>
            <a:off x="715813" y="1609469"/>
            <a:ext cx="7712709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/>
              <a:t>Activity: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/>
              <a:t>Select	a Research	Question</a:t>
            </a:r>
            <a:endParaRPr/>
          </a:p>
        </p:txBody>
      </p:sp>
      <p:sp>
        <p:nvSpPr>
          <p:cNvPr id="96" name="Google Shape;96;p7"/>
          <p:cNvSpPr/>
          <p:nvPr/>
        </p:nvSpPr>
        <p:spPr>
          <a:xfrm>
            <a:off x="8312605" y="6397975"/>
            <a:ext cx="94424" cy="87299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8"/>
          <p:cNvSpPr txBox="1"/>
          <p:nvPr>
            <p:ph type="title"/>
          </p:nvPr>
        </p:nvSpPr>
        <p:spPr>
          <a:xfrm>
            <a:off x="444500" y="511049"/>
            <a:ext cx="3688079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Activity Instructions</a:t>
            </a:r>
            <a:endParaRPr/>
          </a:p>
        </p:txBody>
      </p:sp>
      <p:sp>
        <p:nvSpPr>
          <p:cNvPr id="102" name="Google Shape;102;p8"/>
          <p:cNvSpPr txBox="1"/>
          <p:nvPr/>
        </p:nvSpPr>
        <p:spPr>
          <a:xfrm>
            <a:off x="696499" y="2317994"/>
            <a:ext cx="6822440" cy="308289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96500">
            <a:spAutoFit/>
          </a:bodyPr>
          <a:lstStyle/>
          <a:p>
            <a:pPr indent="-323850" lvl="0" marL="33591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rabicPeriod"/>
            </a:pPr>
            <a:r>
              <a:rPr lang="en-US" sz="22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Review the learning agendas for and AEWG.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23850" lvl="0" marL="335915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rabicPeriod"/>
            </a:pPr>
            <a:r>
              <a:rPr lang="en-US" sz="22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In your groups, consider: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728" lvl="1" marL="588645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lphaLcPeriod"/>
            </a:pPr>
            <a:r>
              <a:rPr b="0" i="0" lang="en-US" sz="22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What do you want to know?</a:t>
            </a:r>
            <a:endParaRPr b="0" i="0" sz="2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728" lvl="1" marL="588645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lphaLcPeriod"/>
            </a:pPr>
            <a:r>
              <a:rPr b="0" i="0" lang="en-US" sz="22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What would be most helpful for your programmes?</a:t>
            </a:r>
            <a:endParaRPr b="0" i="0" sz="2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728" lvl="1" marL="588645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lphaLcPeriod"/>
            </a:pPr>
            <a:r>
              <a:rPr b="0" i="0" lang="en-US" sz="22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What would be helpful for advocacy/funding?</a:t>
            </a:r>
            <a:endParaRPr b="0" i="0" sz="2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728" lvl="1" marL="588645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lphaLcPeriod"/>
            </a:pPr>
            <a:r>
              <a:rPr b="0" i="0" lang="en-US" sz="22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What would be helpful for policy development?</a:t>
            </a:r>
            <a:endParaRPr b="0" i="0" sz="2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00990" lvl="0" marL="348615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rabicPeriod"/>
            </a:pPr>
            <a:r>
              <a:rPr lang="en-US" sz="22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Select ONE research question.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oogle Shape;107;p9"/>
          <p:cNvGrpSpPr/>
          <p:nvPr/>
        </p:nvGrpSpPr>
        <p:grpSpPr>
          <a:xfrm>
            <a:off x="0" y="1686966"/>
            <a:ext cx="9144000" cy="5171440"/>
            <a:chOff x="0" y="1686966"/>
            <a:chExt cx="9144000" cy="5171440"/>
          </a:xfrm>
        </p:grpSpPr>
        <p:sp>
          <p:nvSpPr>
            <p:cNvPr id="108" name="Google Shape;108;p9"/>
            <p:cNvSpPr/>
            <p:nvPr/>
          </p:nvSpPr>
          <p:spPr>
            <a:xfrm>
              <a:off x="0" y="1686966"/>
              <a:ext cx="9144000" cy="5171440"/>
            </a:xfrm>
            <a:custGeom>
              <a:rect b="b" l="l" r="r" t="t"/>
              <a:pathLst>
                <a:path extrusionOk="0" h="5171440" w="9144000">
                  <a:moveTo>
                    <a:pt x="9144000" y="0"/>
                  </a:moveTo>
                  <a:lnTo>
                    <a:pt x="0" y="0"/>
                  </a:lnTo>
                  <a:lnTo>
                    <a:pt x="0" y="5171033"/>
                  </a:lnTo>
                  <a:lnTo>
                    <a:pt x="9144000" y="5171033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F9F2ED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9"/>
            <p:cNvSpPr/>
            <p:nvPr/>
          </p:nvSpPr>
          <p:spPr>
            <a:xfrm>
              <a:off x="876300" y="1686966"/>
              <a:ext cx="7391387" cy="5171033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0" name="Google Shape;110;p9"/>
          <p:cNvSpPr txBox="1"/>
          <p:nvPr>
            <p:ph type="title"/>
          </p:nvPr>
        </p:nvSpPr>
        <p:spPr>
          <a:xfrm>
            <a:off x="444500" y="511049"/>
            <a:ext cx="5617845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BC7143"/>
                </a:solidFill>
              </a:rPr>
              <a:t>Team Presentation Preparation</a:t>
            </a:r>
            <a:endParaRPr/>
          </a:p>
        </p:txBody>
      </p:sp>
      <p:sp>
        <p:nvSpPr>
          <p:cNvPr id="111" name="Google Shape;111;p9"/>
          <p:cNvSpPr/>
          <p:nvPr/>
        </p:nvSpPr>
        <p:spPr>
          <a:xfrm>
            <a:off x="0" y="0"/>
            <a:ext cx="279549" cy="1557020"/>
          </a:xfrm>
          <a:custGeom>
            <a:rect b="b" l="l" r="r" t="t"/>
            <a:pathLst>
              <a:path extrusionOk="0" h="1557020" w="261620">
                <a:moveTo>
                  <a:pt x="260997" y="0"/>
                </a:moveTo>
                <a:lnTo>
                  <a:pt x="0" y="0"/>
                </a:lnTo>
                <a:lnTo>
                  <a:pt x="0" y="1556994"/>
                </a:lnTo>
                <a:lnTo>
                  <a:pt x="260997" y="1556994"/>
                </a:lnTo>
                <a:lnTo>
                  <a:pt x="260997" y="0"/>
                </a:lnTo>
                <a:close/>
              </a:path>
            </a:pathLst>
          </a:custGeom>
          <a:solidFill>
            <a:srgbClr val="BC7143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2021-01-23T15:32:27Z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2021-01-23T00:00:00Z</vt:filetime>
  </property>
  <property fmtid="{D5CDD505-2E9C-101B-9397-08002B2CF9AE}" pid="3" name="Creator">
    <vt:lpwstr>Adobe InDesign 16.0 (Macintosh)</vt:lpwstr>
  </property>
  <property fmtid="{D5CDD505-2E9C-101B-9397-08002B2CF9AE}" pid="4" name="LastSaved">
    <vt:filetime>2021-01-23T00:00:00Z</vt:filetime>
  </property>
</Properties>
</file>