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9144000" cy="6858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16"/>
    <p:restoredTop sz="94694"/>
  </p:normalViewPr>
  <p:slideViewPr>
    <p:cSldViewPr>
      <p:cViewPr>
        <p:scale>
          <a:sx n="76" d="100"/>
          <a:sy n="76" d="100"/>
        </p:scale>
        <p:origin x="-702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939598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1557020"/>
          </a:xfrm>
          <a:custGeom>
            <a:avLst/>
            <a:gdLst/>
            <a:ahLst/>
            <a:cxnLst/>
            <a:rect l="l" t="t" r="r" b="b"/>
            <a:pathLst>
              <a:path w="9144000" h="1557020">
                <a:moveTo>
                  <a:pt x="9144000" y="0"/>
                </a:moveTo>
                <a:lnTo>
                  <a:pt x="0" y="0"/>
                </a:lnTo>
                <a:lnTo>
                  <a:pt x="0" y="1556994"/>
                </a:lnTo>
                <a:lnTo>
                  <a:pt x="9144000" y="1556994"/>
                </a:lnTo>
                <a:lnTo>
                  <a:pt x="9144000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3865" y="511049"/>
            <a:ext cx="825626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32840" y="2212168"/>
            <a:ext cx="7678318" cy="3136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939598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133600" y="4918217"/>
            <a:ext cx="5334000" cy="1810111"/>
          </a:xfrm>
          <a:prstGeom prst="rect">
            <a:avLst/>
          </a:prstGeom>
        </p:spPr>
        <p:txBody>
          <a:bodyPr vert="horz" wrap="square" lIns="0" tIns="167005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315"/>
              </a:spcBef>
            </a:pPr>
            <a:r>
              <a:rPr lang="ar-SA" sz="3400" b="1" spc="-114" dirty="0" smtClean="0">
                <a:solidFill>
                  <a:srgbClr val="BC7143"/>
                </a:solidFill>
                <a:latin typeface="Adelle Sans ARA" pitchFamily="50" charset="-78"/>
                <a:cs typeface="Adelle Sans ARA" pitchFamily="50" charset="-78"/>
              </a:rPr>
              <a:t>اليوم الخامس</a:t>
            </a:r>
            <a:endParaRPr sz="3400" dirty="0">
              <a:latin typeface="Adelle Sans ARA" pitchFamily="50" charset="-78"/>
              <a:cs typeface="Adelle Sans ARA" pitchFamily="50" charset="-78"/>
            </a:endParaRPr>
          </a:p>
          <a:p>
            <a:pPr marL="38100" marR="5080" algn="r" rtl="1">
              <a:lnSpc>
                <a:spcPct val="100000"/>
              </a:lnSpc>
              <a:spcBef>
                <a:spcPts val="1005"/>
              </a:spcBef>
            </a:pPr>
            <a:r>
              <a:rPr lang="ar-SA" sz="2800" spc="-15" dirty="0" smtClean="0">
                <a:solidFill>
                  <a:srgbClr val="FFFFFF"/>
                </a:solidFill>
                <a:latin typeface="Adelle Sans ARA" pitchFamily="50" charset="-78"/>
                <a:cs typeface="Adelle Sans ARA" pitchFamily="50" charset="-78"/>
              </a:rPr>
              <a:t>إضافة عنوان التدريب هنا.</a:t>
            </a:r>
          </a:p>
          <a:p>
            <a:pPr marL="38100" marR="5080" algn="r" rtl="1">
              <a:lnSpc>
                <a:spcPct val="100000"/>
              </a:lnSpc>
              <a:spcBef>
                <a:spcPts val="1005"/>
              </a:spcBef>
            </a:pPr>
            <a:r>
              <a:rPr lang="ar-SA" sz="2800" spc="-15" dirty="0" smtClean="0">
                <a:solidFill>
                  <a:srgbClr val="FFFFFF"/>
                </a:solidFill>
                <a:latin typeface="Adelle Sans ARA" pitchFamily="50" charset="-78"/>
                <a:cs typeface="Adelle Sans ARA" pitchFamily="50" charset="-78"/>
              </a:rPr>
              <a:t>إضافة أي شعارات إضافية.</a:t>
            </a:r>
            <a:endParaRPr sz="280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1601" y="155073"/>
            <a:ext cx="1470999" cy="13158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505200" y="457200"/>
            <a:ext cx="5029200" cy="637995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 marR="5080" rtl="1">
              <a:lnSpc>
                <a:spcPts val="4100"/>
              </a:lnSpc>
              <a:spcBef>
                <a:spcPts val="820"/>
              </a:spcBef>
            </a:pPr>
            <a:r>
              <a:rPr lang="ar-SA" sz="4000" spc="-50" dirty="0" smtClean="0">
                <a:solidFill>
                  <a:srgbClr val="BC7143"/>
                </a:solidFill>
                <a:latin typeface="Adelle Sans ARA" pitchFamily="50" charset="-78"/>
                <a:cs typeface="Adelle Sans ARA" pitchFamily="50" charset="-78"/>
              </a:rPr>
              <a:t>حلقة عمل التعليم المتسارع</a:t>
            </a:r>
            <a:endParaRPr sz="400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0" y="1686966"/>
            <a:ext cx="7848000" cy="32900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251295" y="4602200"/>
            <a:ext cx="1594485" cy="381635"/>
          </a:xfrm>
          <a:prstGeom prst="rect">
            <a:avLst/>
          </a:prstGeom>
          <a:solidFill>
            <a:srgbClr val="BC7143"/>
          </a:solidFill>
        </p:spPr>
        <p:txBody>
          <a:bodyPr vert="horz" wrap="square" lIns="0" tIns="75565" rIns="0" bIns="0" rtlCol="0">
            <a:spAutoFit/>
          </a:bodyPr>
          <a:lstStyle/>
          <a:p>
            <a:pPr marL="205104">
              <a:lnSpc>
                <a:spcPct val="100000"/>
              </a:lnSpc>
              <a:spcBef>
                <a:spcPts val="595"/>
              </a:spcBef>
            </a:pPr>
            <a:r>
              <a:rPr sz="1300" i="1" spc="-10" dirty="0">
                <a:solidFill>
                  <a:srgbClr val="FFFFFF"/>
                </a:solidFill>
                <a:latin typeface="Lato"/>
                <a:cs typeface="Lato"/>
              </a:rPr>
              <a:t>Photo: </a:t>
            </a:r>
            <a:r>
              <a:rPr sz="1300" i="1" dirty="0">
                <a:solidFill>
                  <a:srgbClr val="FFFFFF"/>
                </a:solidFill>
                <a:latin typeface="Lato"/>
                <a:cs typeface="Lato"/>
              </a:rPr>
              <a:t>©</a:t>
            </a:r>
            <a:r>
              <a:rPr sz="1300" i="1" spc="-20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i="1" dirty="0">
                <a:solidFill>
                  <a:srgbClr val="FFFFFF"/>
                </a:solidFill>
                <a:latin typeface="Lato"/>
                <a:cs typeface="Lato"/>
              </a:rPr>
              <a:t>UNHCR</a:t>
            </a:r>
            <a:endParaRPr sz="1300">
              <a:latin typeface="Lato"/>
              <a:cs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04800"/>
            <a:ext cx="8150859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5" dirty="0" smtClean="0">
                <a:latin typeface="Adelle Sans ARA" pitchFamily="50" charset="-78"/>
                <a:cs typeface="Adelle Sans ARA" pitchFamily="50" charset="-78"/>
              </a:rPr>
              <a:t>العروض التقديمية النهائية (حلقة عمل يشارك فيها العديد من البلدان)</a:t>
            </a:r>
            <a:endParaRPr spc="-2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54430" y="1807118"/>
            <a:ext cx="7379970" cy="43806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4160" marR="189865" indent="-252095" algn="r" rtl="1">
              <a:lnSpc>
                <a:spcPct val="125000"/>
              </a:lnSpc>
              <a:spcBef>
                <a:spcPts val="1200"/>
              </a:spcBef>
              <a:buAutoNum type="arabicPeriod"/>
              <a:tabLst>
                <a:tab pos="336550" algn="l"/>
              </a:tabLst>
            </a:pPr>
            <a:r>
              <a:rPr lang="ar-SA" sz="220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باستخدام القائمة المرجعية (ص 8)، اختر </a:t>
            </a:r>
            <a:r>
              <a:rPr lang="ar-SA" sz="2200" b="1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ثلاث</a:t>
            </a:r>
            <a:r>
              <a:rPr lang="ar-SA" sz="220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 نقاط عمل ذات أولوية ستكون محور تركيز فريقك.</a:t>
            </a:r>
          </a:p>
          <a:p>
            <a:pPr marL="264160" marR="189865" indent="-252095" algn="r" rtl="1">
              <a:lnSpc>
                <a:spcPct val="125000"/>
              </a:lnSpc>
              <a:spcBef>
                <a:spcPts val="1200"/>
              </a:spcBef>
              <a:buAutoNum type="arabicPeriod"/>
              <a:tabLst>
                <a:tab pos="336550" algn="l"/>
              </a:tabLst>
            </a:pPr>
            <a:r>
              <a:rPr lang="ar-SA" sz="220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بيِّن كيف ستنجز ما يلي:</a:t>
            </a:r>
            <a:endParaRPr sz="2200" dirty="0">
              <a:latin typeface="Adelle Sans ARA" pitchFamily="50" charset="-78"/>
              <a:cs typeface="Adelle Sans ARA" pitchFamily="50" charset="-78"/>
            </a:endParaRPr>
          </a:p>
          <a:p>
            <a:pPr marL="678816" lvl="1" indent="-342900" algn="r" rtl="1">
              <a:lnSpc>
                <a:spcPct val="100000"/>
              </a:lnSpc>
              <a:spcBef>
                <a:spcPts val="660"/>
              </a:spcBef>
              <a:buFont typeface="+mj-cs"/>
              <a:buAutoNum type="arabic2Minus"/>
              <a:tabLst>
                <a:tab pos="589280" algn="l"/>
              </a:tabLst>
            </a:pPr>
            <a:r>
              <a:rPr lang="ar-SA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الخطوات الرئيسية</a:t>
            </a:r>
          </a:p>
          <a:p>
            <a:pPr marL="588645" lvl="1" indent="-252729" algn="r" rtl="1">
              <a:lnSpc>
                <a:spcPct val="100000"/>
              </a:lnSpc>
              <a:spcBef>
                <a:spcPts val="660"/>
              </a:spcBef>
              <a:buAutoNum type="arabic2Minus"/>
              <a:tabLst>
                <a:tab pos="589280" algn="l"/>
              </a:tabLst>
            </a:pPr>
            <a:r>
              <a:rPr lang="ar-SA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ما الجهات المعنية؟</a:t>
            </a:r>
          </a:p>
          <a:p>
            <a:pPr marL="588645" lvl="1" indent="-252729" algn="r" rtl="1">
              <a:lnSpc>
                <a:spcPct val="100000"/>
              </a:lnSpc>
              <a:spcBef>
                <a:spcPts val="660"/>
              </a:spcBef>
              <a:buAutoNum type="arabic2Minus"/>
              <a:tabLst>
                <a:tab pos="589280" algn="l"/>
              </a:tabLst>
            </a:pPr>
            <a:r>
              <a:rPr lang="ar-SA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العوائق</a:t>
            </a:r>
          </a:p>
          <a:p>
            <a:pPr marL="588645" lvl="1" indent="-252729" algn="r" rtl="1">
              <a:lnSpc>
                <a:spcPct val="100000"/>
              </a:lnSpc>
              <a:spcBef>
                <a:spcPts val="660"/>
              </a:spcBef>
              <a:buAutoNum type="arabic2Minus"/>
              <a:tabLst>
                <a:tab pos="589280" algn="l"/>
              </a:tabLst>
            </a:pPr>
            <a:r>
              <a:rPr lang="ar-SA" spc="-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إجراءات طويلة أو قصيرة الأجل</a:t>
            </a:r>
            <a:endParaRPr dirty="0">
              <a:latin typeface="Adelle Sans ARA" pitchFamily="50" charset="-78"/>
              <a:cs typeface="Adelle Sans ARA" pitchFamily="50" charset="-78"/>
            </a:endParaRPr>
          </a:p>
          <a:p>
            <a:pPr marL="348615" indent="-300990" algn="r" rtl="1">
              <a:lnSpc>
                <a:spcPct val="100000"/>
              </a:lnSpc>
              <a:spcBef>
                <a:spcPts val="1200"/>
              </a:spcBef>
              <a:buAutoNum type="arabicPeriod"/>
              <a:tabLst>
                <a:tab pos="349250" algn="l"/>
              </a:tabLst>
            </a:pPr>
            <a:r>
              <a:rPr lang="ar-SA" sz="220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بيِّن المسألة البحثية التي اخترتها.</a:t>
            </a:r>
          </a:p>
          <a:p>
            <a:pPr marL="348615" indent="-300990" algn="r" rtl="1">
              <a:lnSpc>
                <a:spcPct val="100000"/>
              </a:lnSpc>
              <a:spcBef>
                <a:spcPts val="1200"/>
              </a:spcBef>
              <a:buAutoNum type="arabicPeriod"/>
              <a:tabLst>
                <a:tab pos="349250" algn="l"/>
              </a:tabLst>
            </a:pPr>
            <a:r>
              <a:rPr lang="ar-SA" sz="220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أمامك 10 دقائق فقط! اجعل الأمر سريعًا وشائقًا.</a:t>
            </a:r>
          </a:p>
          <a:p>
            <a:pPr marL="348615" indent="-300990" algn="r" rtl="1">
              <a:lnSpc>
                <a:spcPct val="100000"/>
              </a:lnSpc>
              <a:spcBef>
                <a:spcPts val="1200"/>
              </a:spcBef>
              <a:buAutoNum type="arabicPeriod"/>
              <a:tabLst>
                <a:tab pos="349250" algn="l"/>
              </a:tabLst>
            </a:pPr>
            <a:r>
              <a:rPr lang="ar-SA" sz="220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سيقدم أفراد الجمهور ملاحظات مكتوبة على كلٍ من العروض التقديمية.</a:t>
            </a:r>
            <a:endParaRPr sz="2200" dirty="0">
              <a:latin typeface="Adelle Sans ARA" pitchFamily="50" charset="-78"/>
              <a:cs typeface="Adelle Sans ARA" pitchFamily="50" charset="-7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152400" y="304800"/>
            <a:ext cx="8776334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5" dirty="0" smtClean="0">
                <a:latin typeface="Adelle Sans ARA" pitchFamily="50" charset="-78"/>
                <a:cs typeface="Adelle Sans ARA" pitchFamily="50" charset="-78"/>
              </a:rPr>
              <a:t>العروض التقديمية النهائية (حلقة عمل </a:t>
            </a:r>
            <a:r>
              <a:rPr lang="en-US" spc="-5" dirty="0" smtClean="0">
                <a:latin typeface="Adelle Sans ARA" pitchFamily="50" charset="-78"/>
                <a:cs typeface="Adelle Sans ARA" pitchFamily="50" charset="-78"/>
              </a:rPr>
              <a:t/>
            </a:r>
            <a:br>
              <a:rPr lang="en-US" spc="-5" dirty="0" smtClean="0">
                <a:latin typeface="Adelle Sans ARA" pitchFamily="50" charset="-78"/>
                <a:cs typeface="Adelle Sans ARA" pitchFamily="50" charset="-78"/>
              </a:rPr>
            </a:br>
            <a:r>
              <a:rPr lang="ar-SA" spc="-5" dirty="0" smtClean="0">
                <a:latin typeface="Adelle Sans ARA" pitchFamily="50" charset="-78"/>
                <a:cs typeface="Adelle Sans ARA" pitchFamily="50" charset="-78"/>
              </a:rPr>
              <a:t>يشارك </a:t>
            </a:r>
            <a:r>
              <a:rPr lang="ar-SA" spc="-5" dirty="0" smtClean="0">
                <a:latin typeface="Adelle Sans ARA" pitchFamily="50" charset="-78"/>
                <a:cs typeface="Adelle Sans ARA" pitchFamily="50" charset="-78"/>
              </a:rPr>
              <a:t>فيها بلد واحد)</a:t>
            </a:r>
            <a:endParaRPr spc="-2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0600" y="1600200"/>
            <a:ext cx="7569834" cy="47966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4160" marR="501650" indent="-252095" algn="r" rtl="1">
              <a:lnSpc>
                <a:spcPct val="120300"/>
              </a:lnSpc>
              <a:spcBef>
                <a:spcPts val="100"/>
              </a:spcBef>
              <a:buAutoNum type="arabicPeriod"/>
              <a:tabLst>
                <a:tab pos="264795" algn="l"/>
              </a:tabLst>
            </a:pPr>
            <a:r>
              <a:rPr lang="ar-SA" spc="-1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ركِّز على مجال </a:t>
            </a:r>
            <a:r>
              <a:rPr lang="ar-SA" b="1" spc="-1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واحد</a:t>
            </a:r>
            <a:r>
              <a:rPr lang="ar-SA" spc="-1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: المعلمين أو المتعلمين أو إدارة البرنامج أو الاتساق مع السياسات.</a:t>
            </a:r>
          </a:p>
          <a:p>
            <a:pPr marL="264160" marR="501650" indent="-252095" algn="r" rtl="1">
              <a:lnSpc>
                <a:spcPct val="120300"/>
              </a:lnSpc>
              <a:spcBef>
                <a:spcPts val="100"/>
              </a:spcBef>
              <a:buAutoNum type="arabicPeriod"/>
              <a:tabLst>
                <a:tab pos="264795" algn="l"/>
              </a:tabLst>
            </a:pPr>
            <a:r>
              <a:rPr lang="ar-SA" sz="1800" spc="-1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لا تراجع إلا نقاط العمل في القائمة المرجعية التي تتعلق بمجال تركيزك.</a:t>
            </a:r>
          </a:p>
          <a:p>
            <a:pPr marL="264160" marR="189865" indent="-252095" algn="r" rtl="1">
              <a:lnSpc>
                <a:spcPct val="125000"/>
              </a:lnSpc>
              <a:spcBef>
                <a:spcPts val="1200"/>
              </a:spcBef>
              <a:buAutoNum type="arabicPeriod"/>
              <a:tabLst>
                <a:tab pos="336550" algn="l"/>
              </a:tabLst>
            </a:pPr>
            <a:r>
              <a:rPr lang="ar-SA" spc="-1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باستخدام القائمة المرجعية (ص 8)، اختر ثلاث نقاط عمل ذات أولوية ستكون محور </a:t>
            </a:r>
            <a:r>
              <a:rPr lang="en-US" spc="-1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/>
            </a:r>
            <a:br>
              <a:rPr lang="en-US" spc="-1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</a:br>
            <a:r>
              <a:rPr lang="ar-SA" spc="-1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تركيز </a:t>
            </a:r>
            <a:r>
              <a:rPr lang="ar-SA" spc="-1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فريقك.</a:t>
            </a:r>
          </a:p>
          <a:p>
            <a:pPr marL="264160" marR="189865" indent="-252095" algn="r" rtl="1">
              <a:lnSpc>
                <a:spcPct val="125000"/>
              </a:lnSpc>
              <a:spcBef>
                <a:spcPts val="1200"/>
              </a:spcBef>
              <a:buAutoNum type="arabicPeriod"/>
              <a:tabLst>
                <a:tab pos="336550" algn="l"/>
              </a:tabLst>
            </a:pPr>
            <a:r>
              <a:rPr lang="ar-SA" spc="-1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بيِّن كيف ستنجز ما يلي:</a:t>
            </a:r>
          </a:p>
          <a:p>
            <a:pPr marL="678816" lvl="1" indent="-342900" algn="r" rtl="1">
              <a:lnSpc>
                <a:spcPct val="100000"/>
              </a:lnSpc>
              <a:spcBef>
                <a:spcPts val="660"/>
              </a:spcBef>
              <a:buFont typeface="+mj-cs"/>
              <a:buAutoNum type="arabic2Minus"/>
              <a:tabLst>
                <a:tab pos="589280" algn="l"/>
              </a:tabLst>
            </a:pPr>
            <a:r>
              <a:rPr lang="ar-SA" spc="-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الخطوات الرئيسية</a:t>
            </a:r>
          </a:p>
          <a:p>
            <a:pPr marL="588645" lvl="1" indent="-252729" algn="r" rtl="1">
              <a:lnSpc>
                <a:spcPct val="100000"/>
              </a:lnSpc>
              <a:spcBef>
                <a:spcPts val="660"/>
              </a:spcBef>
              <a:buAutoNum type="arabic2Minus"/>
              <a:tabLst>
                <a:tab pos="589280" algn="l"/>
              </a:tabLst>
            </a:pPr>
            <a:r>
              <a:rPr lang="ar-SA" spc="-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ما الجهات المعنية؟</a:t>
            </a:r>
          </a:p>
          <a:p>
            <a:pPr marL="588645" lvl="1" indent="-252729" algn="r" rtl="1">
              <a:lnSpc>
                <a:spcPct val="100000"/>
              </a:lnSpc>
              <a:spcBef>
                <a:spcPts val="660"/>
              </a:spcBef>
              <a:buAutoNum type="arabic2Minus"/>
              <a:tabLst>
                <a:tab pos="589280" algn="l"/>
              </a:tabLst>
            </a:pPr>
            <a:r>
              <a:rPr lang="ar-SA" spc="-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العوائق</a:t>
            </a:r>
          </a:p>
          <a:p>
            <a:pPr marL="588645" lvl="1" indent="-252729" algn="r" rtl="1">
              <a:lnSpc>
                <a:spcPct val="100000"/>
              </a:lnSpc>
              <a:spcBef>
                <a:spcPts val="660"/>
              </a:spcBef>
              <a:buAutoNum type="arabic2Minus"/>
              <a:tabLst>
                <a:tab pos="589280" algn="l"/>
              </a:tabLst>
            </a:pPr>
            <a:r>
              <a:rPr lang="ar-SA" spc="-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إجراءات طويلة أو قصيرة الأجل</a:t>
            </a:r>
            <a:endParaRPr lang="ar-SA" dirty="0">
              <a:latin typeface="Adelle Sans ARA" pitchFamily="50" charset="-78"/>
              <a:cs typeface="Adelle Sans ARA" pitchFamily="50" charset="-78"/>
            </a:endParaRPr>
          </a:p>
          <a:p>
            <a:pPr marL="348615" indent="-300990" algn="r" rtl="1">
              <a:lnSpc>
                <a:spcPct val="100000"/>
              </a:lnSpc>
              <a:spcBef>
                <a:spcPts val="1200"/>
              </a:spcBef>
              <a:buAutoNum type="arabicPeriod"/>
              <a:tabLst>
                <a:tab pos="349250" algn="l"/>
              </a:tabLst>
            </a:pPr>
            <a:r>
              <a:rPr lang="ar-SA" spc="-1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بيِّن المسألة البحثية التي اخترتها.</a:t>
            </a:r>
          </a:p>
          <a:p>
            <a:pPr marL="348615" indent="-300990" algn="r" rtl="1">
              <a:lnSpc>
                <a:spcPct val="100000"/>
              </a:lnSpc>
              <a:spcBef>
                <a:spcPts val="1200"/>
              </a:spcBef>
              <a:buAutoNum type="arabicPeriod"/>
              <a:tabLst>
                <a:tab pos="349250" algn="l"/>
              </a:tabLst>
            </a:pPr>
            <a:r>
              <a:rPr lang="ar-SA" spc="-1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أمامك 10 دقائق فقط! اجعل الأمر سريعًا وشائقًا.</a:t>
            </a:r>
          </a:p>
          <a:p>
            <a:pPr marL="348615" indent="-300990" algn="r" rtl="1">
              <a:lnSpc>
                <a:spcPct val="100000"/>
              </a:lnSpc>
              <a:spcBef>
                <a:spcPts val="1200"/>
              </a:spcBef>
              <a:buAutoNum type="arabicPeriod"/>
              <a:tabLst>
                <a:tab pos="349250" algn="l"/>
              </a:tabLst>
            </a:pPr>
            <a:r>
              <a:rPr lang="ar-SA" spc="-15" dirty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سيقدم أفراد الجمهور ملاحظات مكتوبة على كلٍ من العروض التقديمية</a:t>
            </a:r>
            <a:r>
              <a:rPr lang="ar-SA" spc="-15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.</a:t>
            </a:r>
            <a:endParaRPr spc="-15" dirty="0">
              <a:solidFill>
                <a:srgbClr val="939598"/>
              </a:solidFill>
              <a:latin typeface="Adelle Sans ARA" pitchFamily="50" charset="-78"/>
              <a:cs typeface="Adelle Sans ARA" pitchFamily="50" charset="-7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704489"/>
            <a:ext cx="9144000" cy="5171440"/>
          </a:xfrm>
          <a:custGeom>
            <a:avLst/>
            <a:gdLst/>
            <a:ahLst/>
            <a:cxnLst/>
            <a:rect l="l" t="t" r="r" b="b"/>
            <a:pathLst>
              <a:path w="9144000" h="5171440">
                <a:moveTo>
                  <a:pt x="9144000" y="0"/>
                </a:moveTo>
                <a:lnTo>
                  <a:pt x="0" y="0"/>
                </a:lnTo>
                <a:lnTo>
                  <a:pt x="0" y="5171033"/>
                </a:lnTo>
                <a:lnTo>
                  <a:pt x="9144000" y="5171033"/>
                </a:lnTo>
                <a:lnTo>
                  <a:pt x="9144000" y="0"/>
                </a:lnTo>
                <a:close/>
              </a:path>
            </a:pathLst>
          </a:custGeom>
          <a:solidFill>
            <a:srgbClr val="F9F2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4953000" y="511049"/>
            <a:ext cx="357314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100" dirty="0" smtClean="0">
                <a:solidFill>
                  <a:srgbClr val="BC7143"/>
                </a:solidFill>
                <a:latin typeface="Adelle Sans ARA" pitchFamily="50" charset="-78"/>
                <a:cs typeface="Adelle Sans ARA" pitchFamily="50" charset="-78"/>
              </a:rPr>
              <a:t>العروض التقديمية للفرق</a:t>
            </a:r>
            <a:endParaRPr spc="-10" dirty="0">
              <a:solidFill>
                <a:srgbClr val="BC7143"/>
              </a:solidFill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0" y="0"/>
            <a:ext cx="261620" cy="1557020"/>
          </a:xfrm>
          <a:custGeom>
            <a:avLst/>
            <a:gdLst/>
            <a:ahLst/>
            <a:cxnLst/>
            <a:rect l="l" t="t" r="r" b="b"/>
            <a:pathLst>
              <a:path w="261620" h="1557020">
                <a:moveTo>
                  <a:pt x="260997" y="0"/>
                </a:moveTo>
                <a:lnTo>
                  <a:pt x="0" y="0"/>
                </a:lnTo>
                <a:lnTo>
                  <a:pt x="0" y="1556994"/>
                </a:lnTo>
                <a:lnTo>
                  <a:pt x="260997" y="1556994"/>
                </a:lnTo>
                <a:lnTo>
                  <a:pt x="260997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3" descr="A picture containing text, container&#10;&#10;Description automatically generated">
            <a:extLst>
              <a:ext uri="{FF2B5EF4-FFF2-40B4-BE49-F238E27FC236}">
                <a16:creationId xmlns="" xmlns:a16="http://schemas.microsoft.com/office/drawing/2014/main" id="{37C031E8-E7A0-824F-81B3-05910888AD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269" y="1704488"/>
            <a:ext cx="5305462" cy="531891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11120" y="5805528"/>
            <a:ext cx="1884680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ar-SA" sz="3400" b="1" spc="-5" dirty="0" smtClean="0">
                <a:solidFill>
                  <a:srgbClr val="FFFFFF"/>
                </a:solidFill>
                <a:latin typeface="Adelle Sans ARA" pitchFamily="50" charset="-78"/>
                <a:cs typeface="Adelle Sans ARA" pitchFamily="50" charset="-78"/>
              </a:rPr>
              <a:t>اختتام</a:t>
            </a:r>
            <a:endParaRPr sz="340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5539A15-4F75-D242-A61D-61A8996CC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780" y="2133600"/>
            <a:ext cx="3492500" cy="3492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8810" y="2150048"/>
            <a:ext cx="279019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35" dirty="0" smtClean="0">
                <a:latin typeface="Adelle Sans ARA" pitchFamily="50" charset="-78"/>
                <a:cs typeface="Adelle Sans ARA" pitchFamily="50" charset="-78"/>
              </a:rPr>
              <a:t>مرحبًا بعودتكم</a:t>
            </a:r>
            <a:r>
              <a:rPr spc="-5" dirty="0" smtClean="0">
                <a:latin typeface="Adelle Sans ARA" pitchFamily="50" charset="-78"/>
                <a:cs typeface="Adelle Sans ARA" pitchFamily="50" charset="-78"/>
              </a:rPr>
              <a:t>!</a:t>
            </a:r>
            <a:endParaRPr spc="-5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815848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15" dirty="0" smtClean="0">
                <a:latin typeface="Adelle Sans ARA" pitchFamily="50" charset="-78"/>
                <a:cs typeface="Adelle Sans ARA" pitchFamily="50" charset="-78"/>
              </a:rPr>
              <a:t>الأبحاث في مجال التعليم المتسارع: آراء المتخصصين</a:t>
            </a:r>
            <a:endParaRPr spc="-50" dirty="0">
              <a:latin typeface="Adelle Sans ARA" pitchFamily="50" charset="-78"/>
              <a:cs typeface="Adelle Sans ARA" pitchFamily="50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032F0FE-82C4-C540-9361-628877707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150" y="1981200"/>
            <a:ext cx="4965700" cy="40767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57800" y="511049"/>
            <a:ext cx="38989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SA" spc="-50" dirty="0" smtClean="0">
                <a:latin typeface="Adelle Sans ARA" pitchFamily="50" charset="-78"/>
                <a:cs typeface="Adelle Sans ARA" pitchFamily="50" charset="-78"/>
              </a:rPr>
              <a:t>المحاور في حلقة النقاش</a:t>
            </a:r>
            <a:endParaRPr spc="-5" dirty="0">
              <a:latin typeface="Adelle Sans ARA" pitchFamily="50" charset="-78"/>
              <a:cs typeface="Adelle Sans ARA" pitchFamily="50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19725" y="511049"/>
            <a:ext cx="303847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15" dirty="0" smtClean="0">
                <a:latin typeface="Adelle Sans ARA" pitchFamily="50" charset="-78"/>
                <a:cs typeface="Adelle Sans ARA" pitchFamily="50" charset="-78"/>
              </a:rPr>
              <a:t>جدول أعمال التعلم</a:t>
            </a:r>
            <a:endParaRPr spc="-1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44650" y="2019249"/>
            <a:ext cx="6654703" cy="41097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14005" y="6477304"/>
            <a:ext cx="1528445" cy="381000"/>
          </a:xfrm>
          <a:custGeom>
            <a:avLst/>
            <a:gdLst/>
            <a:ahLst/>
            <a:cxnLst/>
            <a:rect l="l" t="t" r="r" b="b"/>
            <a:pathLst>
              <a:path w="1528445" h="381000">
                <a:moveTo>
                  <a:pt x="1528394" y="0"/>
                </a:moveTo>
                <a:lnTo>
                  <a:pt x="0" y="0"/>
                </a:lnTo>
                <a:lnTo>
                  <a:pt x="0" y="380695"/>
                </a:lnTo>
                <a:lnTo>
                  <a:pt x="1528394" y="380695"/>
                </a:lnTo>
                <a:lnTo>
                  <a:pt x="1528394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828183" y="6540404"/>
            <a:ext cx="1147445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i="1" spc="-10" dirty="0">
                <a:solidFill>
                  <a:srgbClr val="FFFFFF"/>
                </a:solidFill>
                <a:latin typeface="Lato"/>
                <a:cs typeface="Lato"/>
              </a:rPr>
              <a:t>Photo: </a:t>
            </a:r>
            <a:r>
              <a:rPr sz="1300" i="1" dirty="0">
                <a:solidFill>
                  <a:srgbClr val="FFFFFF"/>
                </a:solidFill>
                <a:latin typeface="Lato"/>
                <a:cs typeface="Lato"/>
              </a:rPr>
              <a:t>©</a:t>
            </a:r>
            <a:r>
              <a:rPr sz="1300" i="1" spc="-5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i="1" spc="-5" dirty="0">
                <a:solidFill>
                  <a:srgbClr val="FFFFFF"/>
                </a:solidFill>
                <a:latin typeface="Lato"/>
                <a:cs typeface="Lato"/>
              </a:rPr>
              <a:t>USAID</a:t>
            </a:r>
            <a:endParaRPr sz="1300" dirty="0">
              <a:latin typeface="Lato"/>
              <a:cs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4">
            <a:extLst>
              <a:ext uri="{FF2B5EF4-FFF2-40B4-BE49-F238E27FC236}">
                <a16:creationId xmlns="" xmlns:a16="http://schemas.microsoft.com/office/drawing/2014/main" id="{589F96E0-1976-E646-B228-2EBB598192F6}"/>
              </a:ext>
            </a:extLst>
          </p:cNvPr>
          <p:cNvSpPr/>
          <p:nvPr/>
        </p:nvSpPr>
        <p:spPr>
          <a:xfrm>
            <a:off x="7614005" y="6477304"/>
            <a:ext cx="1528445" cy="381000"/>
          </a:xfrm>
          <a:custGeom>
            <a:avLst/>
            <a:gdLst/>
            <a:ahLst/>
            <a:cxnLst/>
            <a:rect l="l" t="t" r="r" b="b"/>
            <a:pathLst>
              <a:path w="1528445" h="381000">
                <a:moveTo>
                  <a:pt x="1528394" y="0"/>
                </a:moveTo>
                <a:lnTo>
                  <a:pt x="0" y="0"/>
                </a:lnTo>
                <a:lnTo>
                  <a:pt x="0" y="380695"/>
                </a:lnTo>
                <a:lnTo>
                  <a:pt x="1528394" y="380695"/>
                </a:lnTo>
                <a:lnTo>
                  <a:pt x="1528394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86200" y="511049"/>
            <a:ext cx="45720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10" dirty="0" smtClean="0">
                <a:latin typeface="Adelle Sans ARA" pitchFamily="50" charset="-78"/>
                <a:cs typeface="Adelle Sans ARA" pitchFamily="50" charset="-78"/>
              </a:rPr>
              <a:t>ضع هذه الأسئلة في الاعتبار</a:t>
            </a:r>
            <a:endParaRPr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572000" y="2212168"/>
            <a:ext cx="7678318" cy="2643801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4022725" indent="-228600" rtl="1">
              <a:lnSpc>
                <a:spcPct val="100000"/>
              </a:lnSpc>
              <a:spcBef>
                <a:spcPts val="1200"/>
              </a:spcBef>
              <a:buChar char="•"/>
              <a:tabLst>
                <a:tab pos="4023360" algn="l"/>
              </a:tabLst>
            </a:pPr>
            <a:r>
              <a:rPr lang="ar-SA" spc="-10" dirty="0" smtClean="0">
                <a:latin typeface="Adelle Sans ARA" pitchFamily="50" charset="-78"/>
                <a:cs typeface="Adelle Sans ARA" pitchFamily="50" charset="-78"/>
              </a:rPr>
              <a:t>ما الذي تريد معرفته؟</a:t>
            </a:r>
            <a:endParaRPr spc="-10" dirty="0">
              <a:latin typeface="Adelle Sans ARA" pitchFamily="50" charset="-78"/>
              <a:cs typeface="Adelle Sans ARA" pitchFamily="50" charset="-78"/>
            </a:endParaRPr>
          </a:p>
          <a:p>
            <a:pPr marL="4022725" marR="104775" indent="-228600" rtl="1">
              <a:lnSpc>
                <a:spcPct val="145800"/>
              </a:lnSpc>
              <a:spcBef>
                <a:spcPts val="1000"/>
              </a:spcBef>
              <a:buChar char="•"/>
              <a:tabLst>
                <a:tab pos="4023360" algn="l"/>
              </a:tabLst>
            </a:pPr>
            <a:r>
              <a:rPr lang="ar-SA" spc="-10" dirty="0" smtClean="0">
                <a:latin typeface="Adelle Sans ARA" pitchFamily="50" charset="-78"/>
                <a:cs typeface="Adelle Sans ARA" pitchFamily="50" charset="-78"/>
              </a:rPr>
              <a:t>ماذا سيكون الأكثر فائدة لبرامجكم؟</a:t>
            </a:r>
            <a:endParaRPr spc="-10" dirty="0">
              <a:latin typeface="Adelle Sans ARA" pitchFamily="50" charset="-78"/>
              <a:cs typeface="Adelle Sans ARA" pitchFamily="50" charset="-78"/>
            </a:endParaRPr>
          </a:p>
          <a:p>
            <a:pPr marL="4022725" marR="723265" indent="-228600" rtl="1">
              <a:lnSpc>
                <a:spcPct val="145800"/>
              </a:lnSpc>
              <a:spcBef>
                <a:spcPts val="1000"/>
              </a:spcBef>
              <a:buChar char="•"/>
              <a:tabLst>
                <a:tab pos="4023360" algn="l"/>
              </a:tabLst>
            </a:pPr>
            <a:r>
              <a:rPr lang="ar-SA" spc="-10" dirty="0" smtClean="0">
                <a:latin typeface="Adelle Sans ARA" pitchFamily="50" charset="-78"/>
                <a:cs typeface="Adelle Sans ARA" pitchFamily="50" charset="-78"/>
              </a:rPr>
              <a:t>ماذا سيكون الأكثر فائدة لكسب التأييد/التمويل؟</a:t>
            </a:r>
            <a:endParaRPr spc="-10" dirty="0">
              <a:latin typeface="Adelle Sans ARA" pitchFamily="50" charset="-78"/>
              <a:cs typeface="Adelle Sans ARA" pitchFamily="50" charset="-78"/>
            </a:endParaRPr>
          </a:p>
          <a:p>
            <a:pPr marL="4022725" marR="5080" indent="-228600" rtl="1">
              <a:lnSpc>
                <a:spcPct val="145800"/>
              </a:lnSpc>
              <a:spcBef>
                <a:spcPts val="1000"/>
              </a:spcBef>
              <a:buChar char="•"/>
              <a:tabLst>
                <a:tab pos="4023360" algn="l"/>
              </a:tabLst>
            </a:pPr>
            <a:r>
              <a:rPr lang="ar-SA" spc="-10" dirty="0" smtClean="0">
                <a:latin typeface="Adelle Sans ARA" pitchFamily="50" charset="-78"/>
                <a:cs typeface="Adelle Sans ARA" pitchFamily="50" charset="-78"/>
              </a:rPr>
              <a:t>ماذا سيكون مفيدًا لوضع السياسات؟</a:t>
            </a:r>
            <a:endParaRPr spc="-10" dirty="0">
              <a:latin typeface="Adelle Sans ARA" pitchFamily="50" charset="-78"/>
              <a:cs typeface="Adelle Sans ARA" pitchFamily="50" charset="-78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96900" y="1760308"/>
            <a:ext cx="3531235" cy="4602480"/>
            <a:chOff x="596900" y="1760308"/>
            <a:chExt cx="3531235" cy="4602480"/>
          </a:xfrm>
        </p:grpSpPr>
        <p:sp>
          <p:nvSpPr>
            <p:cNvPr id="5" name="object 5"/>
            <p:cNvSpPr/>
            <p:nvPr/>
          </p:nvSpPr>
          <p:spPr>
            <a:xfrm>
              <a:off x="596900" y="1760308"/>
              <a:ext cx="2663964" cy="271926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463999" y="4390265"/>
              <a:ext cx="2663964" cy="197243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7821783" y="6539303"/>
            <a:ext cx="1147445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i="1" spc="-10" dirty="0">
                <a:solidFill>
                  <a:srgbClr val="FFFFFF"/>
                </a:solidFill>
                <a:latin typeface="Lato"/>
                <a:cs typeface="Lato"/>
              </a:rPr>
              <a:t>Photo: </a:t>
            </a:r>
            <a:r>
              <a:rPr sz="1300" i="1" dirty="0">
                <a:solidFill>
                  <a:srgbClr val="FFFFFF"/>
                </a:solidFill>
                <a:latin typeface="Lato"/>
                <a:cs typeface="Lato"/>
              </a:rPr>
              <a:t>©</a:t>
            </a:r>
            <a:r>
              <a:rPr sz="1300" i="1" spc="-55" dirty="0">
                <a:solidFill>
                  <a:srgbClr val="FFFFFF"/>
                </a:solidFill>
                <a:latin typeface="Lato"/>
                <a:cs typeface="Lato"/>
              </a:rPr>
              <a:t> </a:t>
            </a:r>
            <a:r>
              <a:rPr sz="1300" i="1" spc="-5" dirty="0">
                <a:solidFill>
                  <a:srgbClr val="FFFFFF"/>
                </a:solidFill>
                <a:latin typeface="Lato"/>
                <a:cs typeface="Lato"/>
              </a:rPr>
              <a:t>USAID</a:t>
            </a:r>
            <a:endParaRPr sz="1300">
              <a:latin typeface="Lato"/>
              <a:cs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Icon&#10;&#10;Description automatically generated">
            <a:extLst>
              <a:ext uri="{FF2B5EF4-FFF2-40B4-BE49-F238E27FC236}">
                <a16:creationId xmlns="" xmlns:a16="http://schemas.microsoft.com/office/drawing/2014/main" id="{1A1FB728-05F9-2E45-98A1-A5CAA14601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019" y="-40341"/>
            <a:ext cx="9281970" cy="693569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15813" y="1609469"/>
            <a:ext cx="7712709" cy="7566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 rtl="1">
              <a:lnSpc>
                <a:spcPts val="5750"/>
              </a:lnSpc>
              <a:spcBef>
                <a:spcPts val="100"/>
              </a:spcBef>
            </a:pPr>
            <a:r>
              <a:rPr lang="ar-SA" sz="5000" dirty="0" smtClean="0">
                <a:latin typeface="Adelle Sans ARA" pitchFamily="50" charset="-78"/>
                <a:cs typeface="Adelle Sans ARA" pitchFamily="50" charset="-78"/>
              </a:rPr>
              <a:t>نشاط: اختيار مسألة بحثية؟</a:t>
            </a:r>
            <a:endParaRPr sz="5000"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312605" y="6397975"/>
            <a:ext cx="94424" cy="872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70121" y="511049"/>
            <a:ext cx="368807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dirty="0" smtClean="0">
                <a:latin typeface="Adelle Sans ARA" pitchFamily="50" charset="-78"/>
                <a:cs typeface="Adelle Sans ARA" pitchFamily="50" charset="-78"/>
              </a:rPr>
              <a:t>تعليمات النشاط</a:t>
            </a:r>
            <a:endParaRPr dirty="0"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00200" y="2317994"/>
            <a:ext cx="6822440" cy="3057247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335915" indent="-323850" algn="r" rtl="1">
              <a:lnSpc>
                <a:spcPct val="100000"/>
              </a:lnSpc>
              <a:spcBef>
                <a:spcPts val="760"/>
              </a:spcBef>
              <a:buAutoNum type="arabicPeriod"/>
              <a:tabLst>
                <a:tab pos="336550" algn="l"/>
              </a:tabLst>
            </a:pPr>
            <a:r>
              <a:rPr lang="ar-SA"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استعرض جداول أعمال التعلم لفريق عمل التعليم المتسارع.</a:t>
            </a:r>
          </a:p>
          <a:p>
            <a:pPr marL="335915" indent="-323850" algn="r" rtl="1">
              <a:lnSpc>
                <a:spcPct val="100000"/>
              </a:lnSpc>
              <a:spcBef>
                <a:spcPts val="760"/>
              </a:spcBef>
              <a:buAutoNum type="arabicPeriod"/>
              <a:tabLst>
                <a:tab pos="336550" algn="l"/>
              </a:tabLst>
            </a:pPr>
            <a:r>
              <a:rPr lang="ar-SA"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في مجموعاتكم، فكروا فيما يلي:</a:t>
            </a:r>
            <a:endParaRPr sz="2200" dirty="0">
              <a:latin typeface="Adelle Sans ARA" pitchFamily="50" charset="-78"/>
              <a:cs typeface="Adelle Sans ARA" pitchFamily="50" charset="-78"/>
            </a:endParaRPr>
          </a:p>
          <a:p>
            <a:pPr marL="793116" lvl="1" indent="-457200" algn="r" rtl="1">
              <a:lnSpc>
                <a:spcPct val="100000"/>
              </a:lnSpc>
              <a:spcBef>
                <a:spcPts val="660"/>
              </a:spcBef>
              <a:buFont typeface="+mj-cs"/>
              <a:buAutoNum type="arabic2Minus"/>
              <a:tabLst>
                <a:tab pos="589280" algn="l"/>
              </a:tabLst>
            </a:pPr>
            <a:r>
              <a:rPr lang="ar-SA"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ما الذي تريد معرفته؟</a:t>
            </a:r>
          </a:p>
          <a:p>
            <a:pPr marL="588645" lvl="1" indent="-252729" algn="r" rtl="1">
              <a:lnSpc>
                <a:spcPct val="100000"/>
              </a:lnSpc>
              <a:spcBef>
                <a:spcPts val="660"/>
              </a:spcBef>
              <a:buAutoNum type="arabic2Minus"/>
              <a:tabLst>
                <a:tab pos="589280" algn="l"/>
              </a:tabLst>
            </a:pPr>
            <a:r>
              <a:rPr lang="ar-SA"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ماذا سيكون الأكثر فائدة لبرامجكم؟</a:t>
            </a:r>
          </a:p>
          <a:p>
            <a:pPr marL="588645" lvl="1" indent="-252729" algn="r" rtl="1">
              <a:lnSpc>
                <a:spcPct val="100000"/>
              </a:lnSpc>
              <a:spcBef>
                <a:spcPts val="660"/>
              </a:spcBef>
              <a:buAutoNum type="arabic2Minus"/>
              <a:tabLst>
                <a:tab pos="589280" algn="l"/>
              </a:tabLst>
            </a:pPr>
            <a:r>
              <a:rPr lang="ar-SA"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ماذا سيكون الأكثر فائدة لكسب التأييد/التمويل؟</a:t>
            </a:r>
          </a:p>
          <a:p>
            <a:pPr marL="588645" lvl="1" indent="-252729" algn="r" rtl="1">
              <a:lnSpc>
                <a:spcPct val="100000"/>
              </a:lnSpc>
              <a:spcBef>
                <a:spcPts val="660"/>
              </a:spcBef>
              <a:buAutoNum type="arabic2Minus"/>
              <a:tabLst>
                <a:tab pos="589280" algn="l"/>
              </a:tabLst>
            </a:pPr>
            <a:r>
              <a:rPr lang="ar-SA" sz="2200" spc="-1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ماذا سيكون مفيدًا لوضع السياسات؟</a:t>
            </a:r>
            <a:endParaRPr sz="2200" dirty="0">
              <a:latin typeface="Adelle Sans ARA" pitchFamily="50" charset="-78"/>
              <a:cs typeface="Adelle Sans ARA" pitchFamily="50" charset="-78"/>
            </a:endParaRPr>
          </a:p>
          <a:p>
            <a:pPr marL="348615" indent="-300990" algn="r" rtl="1">
              <a:lnSpc>
                <a:spcPct val="100000"/>
              </a:lnSpc>
              <a:spcBef>
                <a:spcPts val="1000"/>
              </a:spcBef>
              <a:buAutoNum type="arabicPeriod"/>
              <a:tabLst>
                <a:tab pos="349250" algn="l"/>
              </a:tabLst>
            </a:pPr>
            <a:r>
              <a:rPr lang="ar-SA" sz="2200" dirty="0" smtClean="0">
                <a:solidFill>
                  <a:srgbClr val="939598"/>
                </a:solidFill>
                <a:latin typeface="Adelle Sans ARA" pitchFamily="50" charset="-78"/>
                <a:cs typeface="Adelle Sans ARA" pitchFamily="50" charset="-78"/>
              </a:rPr>
              <a:t>اختر مسألة بحثية واحدة.</a:t>
            </a:r>
            <a:endParaRPr sz="2200" dirty="0">
              <a:latin typeface="Adelle Sans ARA" pitchFamily="50" charset="-78"/>
              <a:cs typeface="Adelle Sans ARA" pitchFamily="50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686966"/>
            <a:ext cx="9144000" cy="5171440"/>
            <a:chOff x="0" y="1686966"/>
            <a:chExt cx="9144000" cy="5171440"/>
          </a:xfrm>
        </p:grpSpPr>
        <p:sp>
          <p:nvSpPr>
            <p:cNvPr id="3" name="object 3"/>
            <p:cNvSpPr/>
            <p:nvPr/>
          </p:nvSpPr>
          <p:spPr>
            <a:xfrm>
              <a:off x="0" y="1686966"/>
              <a:ext cx="9144000" cy="5171440"/>
            </a:xfrm>
            <a:custGeom>
              <a:avLst/>
              <a:gdLst/>
              <a:ahLst/>
              <a:cxnLst/>
              <a:rect l="l" t="t" r="r" b="b"/>
              <a:pathLst>
                <a:path w="9144000" h="5171440">
                  <a:moveTo>
                    <a:pt x="9144000" y="0"/>
                  </a:moveTo>
                  <a:lnTo>
                    <a:pt x="0" y="0"/>
                  </a:lnTo>
                  <a:lnTo>
                    <a:pt x="0" y="5171033"/>
                  </a:lnTo>
                  <a:lnTo>
                    <a:pt x="9144000" y="5171033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F9F2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76300" y="1686966"/>
              <a:ext cx="7391387" cy="517103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971800" y="511049"/>
            <a:ext cx="561784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-SA" spc="-100" dirty="0" smtClean="0">
                <a:solidFill>
                  <a:srgbClr val="BC7143"/>
                </a:solidFill>
                <a:latin typeface="Adelle Sans ARA" pitchFamily="50" charset="-78"/>
                <a:cs typeface="Adelle Sans ARA" pitchFamily="50" charset="-78"/>
              </a:rPr>
              <a:t>إعداد العرض التقديمي للفريق</a:t>
            </a:r>
            <a:endParaRPr spc="-10" dirty="0">
              <a:solidFill>
                <a:srgbClr val="BC7143"/>
              </a:solidFill>
              <a:latin typeface="Adelle Sans ARA" pitchFamily="50" charset="-78"/>
              <a:cs typeface="Adelle Sans ARA" pitchFamily="50" charset="-78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279549" cy="1557020"/>
          </a:xfrm>
          <a:custGeom>
            <a:avLst/>
            <a:gdLst/>
            <a:ahLst/>
            <a:cxnLst/>
            <a:rect l="l" t="t" r="r" b="b"/>
            <a:pathLst>
              <a:path w="261620" h="1557020">
                <a:moveTo>
                  <a:pt x="260997" y="0"/>
                </a:moveTo>
                <a:lnTo>
                  <a:pt x="0" y="0"/>
                </a:lnTo>
                <a:lnTo>
                  <a:pt x="0" y="1556994"/>
                </a:lnTo>
                <a:lnTo>
                  <a:pt x="260997" y="1556994"/>
                </a:lnTo>
                <a:lnTo>
                  <a:pt x="260997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261</Words>
  <Application>Microsoft Office PowerPoint</Application>
  <PresentationFormat>On-screen Show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حلقة عمل التعليم المتسارع</vt:lpstr>
      <vt:lpstr>مرحبًا بعودتكم!</vt:lpstr>
      <vt:lpstr>الأبحاث في مجال التعليم المتسارع: آراء المتخصصين</vt:lpstr>
      <vt:lpstr>المحاور في حلقة النقاش</vt:lpstr>
      <vt:lpstr>جدول أعمال التعلم</vt:lpstr>
      <vt:lpstr>ضع هذه الأسئلة في الاعتبار</vt:lpstr>
      <vt:lpstr>نشاط: اختيار مسألة بحثية؟</vt:lpstr>
      <vt:lpstr>تعليمات النشاط</vt:lpstr>
      <vt:lpstr>إعداد العرض التقديمي للفريق</vt:lpstr>
      <vt:lpstr>العروض التقديمية النهائية (حلقة عمل يشارك فيها العديد من البلدان)</vt:lpstr>
      <vt:lpstr>العروض التقديمية النهائية (حلقة عمل  يشارك فيها بلد واحد)</vt:lpstr>
      <vt:lpstr>العروض التقديمية للفرق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Accelerated Education  Workshop</dc:title>
  <dc:creator>Ahmed</dc:creator>
  <cp:lastModifiedBy>Ahmed</cp:lastModifiedBy>
  <cp:revision>12</cp:revision>
  <dcterms:created xsi:type="dcterms:W3CDTF">2021-01-23T15:32:27Z</dcterms:created>
  <dcterms:modified xsi:type="dcterms:W3CDTF">2021-03-10T14:06:41Z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2021-01-23T00:00:00Z</vt:filetime>
  </property>
  <property fmtid="{D5CDD505-2E9C-101B-9397-08002B2CF9AE}" pid="3" name="Creator">
    <vt:lpwstr>Adobe InDesign 16.0 (Macintosh)</vt:lpwstr>
  </property>
  <property fmtid="{D5CDD505-2E9C-101B-9397-08002B2CF9AE}" pid="4" name="LastSaved">
    <vt:filetime>2021-01-23T00:00:00Z</vt:filetime>
  </property>
</Properties>
</file>