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9144000" cy="6858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69" d="100"/>
          <a:sy n="69" d="100"/>
        </p:scale>
        <p:origin x="-1188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44500" y="2150048"/>
            <a:ext cx="8255000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885AA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64474" y="1877567"/>
            <a:ext cx="8215050" cy="4216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4885AA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hyperlink" Target="https://inee.org/resources/accelerated-education-programme-monitoring-evaluation-toolkit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05000" y="4918217"/>
            <a:ext cx="5334000" cy="1810111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315"/>
              </a:spcBef>
            </a:pPr>
            <a:r>
              <a:rPr lang="ar-SA" sz="3400" b="1" spc="-114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اليوم الثالث</a:t>
            </a:r>
            <a:endParaRPr sz="3400" dirty="0">
              <a:latin typeface="Adelle Sans ARA" pitchFamily="50" charset="-78"/>
              <a:cs typeface="Adelle Sans ARA" pitchFamily="50" charset="-78"/>
            </a:endParaRPr>
          </a:p>
          <a:p>
            <a:pPr marL="38100" marR="5080" algn="r" rtl="1">
              <a:lnSpc>
                <a:spcPct val="100000"/>
              </a:lnSpc>
              <a:spcBef>
                <a:spcPts val="1005"/>
              </a:spcBef>
            </a:pPr>
            <a:r>
              <a:rPr lang="ar-SA" sz="2800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إضافة عنوان التدريب هنا.</a:t>
            </a:r>
          </a:p>
          <a:p>
            <a:pPr marL="38100" marR="5080" algn="r" rtl="1">
              <a:lnSpc>
                <a:spcPct val="100000"/>
              </a:lnSpc>
              <a:spcBef>
                <a:spcPts val="1005"/>
              </a:spcBef>
            </a:pPr>
            <a:r>
              <a:rPr lang="ar-SA" sz="2800" spc="-1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إضافة أي شعارات إضافية</a:t>
            </a:r>
            <a:r>
              <a:rPr sz="2800" spc="-1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8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686966"/>
            <a:ext cx="7847999" cy="32360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3609" y="264190"/>
            <a:ext cx="1431129" cy="11818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581400" y="505005"/>
            <a:ext cx="5029200" cy="637995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 rtl="1">
              <a:lnSpc>
                <a:spcPts val="4100"/>
              </a:lnSpc>
              <a:spcBef>
                <a:spcPts val="820"/>
              </a:spcBef>
            </a:pPr>
            <a:r>
              <a:rPr lang="ar-SA" sz="4000" spc="-50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حلقة عمل التعليم المتسارع</a:t>
            </a:r>
            <a:endParaRPr sz="4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69101" y="4547095"/>
            <a:ext cx="1580515" cy="381635"/>
          </a:xfrm>
          <a:prstGeom prst="rect">
            <a:avLst/>
          </a:prstGeom>
          <a:solidFill>
            <a:srgbClr val="4885AA"/>
          </a:solidFill>
        </p:spPr>
        <p:txBody>
          <a:bodyPr vert="horz" wrap="square" lIns="0" tIns="75565" rIns="0" bIns="0" rtlCol="0">
            <a:spAutoFit/>
          </a:bodyPr>
          <a:lstStyle/>
          <a:p>
            <a:pPr marL="191770">
              <a:lnSpc>
                <a:spcPct val="100000"/>
              </a:lnSpc>
              <a:spcBef>
                <a:spcPts val="595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2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77610" y="511049"/>
            <a:ext cx="225679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latin typeface="Adelle Sans ARA" pitchFamily="50" charset="-78"/>
                <a:cs typeface="Adelle Sans ARA" pitchFamily="50" charset="-78"/>
              </a:rPr>
              <a:t>التوظيف</a:t>
            </a:r>
            <a:endParaRPr spc="-1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52671" y="2590800"/>
            <a:ext cx="3757929" cy="262892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1300" indent="-228600" algn="r" rtl="1">
              <a:lnSpc>
                <a:spcPct val="100000"/>
              </a:lnSpc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وظِّف من المعلمين المحليين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marR="478790" indent="-228600" algn="r" rtl="1"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تشاور مع المجتمع المحلي والشركاء والقادة والشباب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معايير الاختيار</a:t>
            </a:r>
            <a:r>
              <a:rPr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69900" lvl="1" indent="-228600" algn="r" rtl="1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السياسات الحكومية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69900" lvl="1" indent="-228600" algn="r" rtl="1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تدابير مؤقتة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التقييم القائم على الكفاءة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449EE5D-391D-4049-BABF-4682D4513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330317"/>
            <a:ext cx="3340100" cy="3340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2060" y="511049"/>
            <a:ext cx="213614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30" dirty="0" smtClean="0">
                <a:latin typeface="Adelle Sans ARA" pitchFamily="50" charset="-78"/>
                <a:cs typeface="Adelle Sans ARA" pitchFamily="50" charset="-78"/>
              </a:rPr>
              <a:t>الإشراف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63440" y="2590800"/>
            <a:ext cx="3794760" cy="262892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1300" indent="-228600" algn="r" rtl="1">
              <a:lnSpc>
                <a:spcPct val="100000"/>
              </a:lnSpc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ar-SA" sz="2000" spc="-3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يوقع المعلمون مدونة قواعد السلوك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marR="5080" indent="-228600" algn="r" rtl="1"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spc="-1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تُحدد أدوار ومسؤوليات مختلف الأطراف الفاعلة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يدعم الإشراف ما يلي</a:t>
            </a:r>
            <a:r>
              <a:rPr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69900" lvl="1" indent="-228600" algn="r" rtl="1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ar-SA" sz="20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الحضور ومدة العمل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80695" marR="405130" lvl="1" indent="-239395" algn="r" rtl="1">
              <a:lnSpc>
                <a:spcPct val="125000"/>
              </a:lnSpc>
              <a:buChar char="-"/>
              <a:tabLst>
                <a:tab pos="469265" algn="l"/>
                <a:tab pos="4699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إدارة الفصول والسلوك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69900" lvl="1" indent="-228600" algn="r" rtl="1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التدريس وأصول التدريس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D266415-B516-DD43-B059-E9BAC7608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95326"/>
            <a:ext cx="3581400" cy="31624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43600" y="511049"/>
            <a:ext cx="258254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10" dirty="0" smtClean="0">
                <a:latin typeface="Adelle Sans ARA" pitchFamily="50" charset="-78"/>
                <a:cs typeface="Adelle Sans ARA" pitchFamily="50" charset="-78"/>
              </a:rPr>
              <a:t>المكافآت</a:t>
            </a:r>
            <a:endParaRPr spc="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42510" y="2590800"/>
            <a:ext cx="3691890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41300" algn="r" rtl="1"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تنسيق جدول الأجور مع الجهات الفاعلة الأخرى في مجال التعليم</a:t>
            </a:r>
            <a:r>
              <a:rPr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69900" lvl="1" indent="-228600" algn="r" rtl="1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ar-SA" sz="2000" spc="-4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منصفة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69900" lvl="1" indent="-228600" algn="r" rtl="1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متسقة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69900" lvl="1" indent="-228600" algn="r" rtl="1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منتظمة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80695" marR="965200" lvl="1" indent="-239395" algn="r" rtl="1"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تتناسب مع ساعات العمل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9613F9C-89DA-0D42-99AC-70BACFB2E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743200"/>
            <a:ext cx="3149600" cy="25781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51855" y="511049"/>
            <a:ext cx="258254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10" dirty="0" smtClean="0">
                <a:latin typeface="Adelle Sans ARA" pitchFamily="50" charset="-78"/>
                <a:cs typeface="Adelle Sans ARA" pitchFamily="50" charset="-78"/>
              </a:rPr>
              <a:t>المكافآت</a:t>
            </a:r>
            <a:endParaRPr spc="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53610" y="2590800"/>
            <a:ext cx="3856990" cy="21929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41300" algn="r" rtl="1"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قد تشمل الحوافز أو الأجور التكميلية ما يلي</a:t>
            </a:r>
            <a:r>
              <a:rPr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709295" lvl="1" indent="-228600" algn="r" rtl="1">
              <a:lnSpc>
                <a:spcPct val="100000"/>
              </a:lnSpc>
              <a:spcBef>
                <a:spcPts val="600"/>
              </a:spcBef>
              <a:buChar char="-"/>
              <a:tabLst>
                <a:tab pos="708660" algn="l"/>
                <a:tab pos="709295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السكن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709295" lvl="1" indent="-228600" algn="r" rtl="1">
              <a:lnSpc>
                <a:spcPct val="100000"/>
              </a:lnSpc>
              <a:spcBef>
                <a:spcPts val="600"/>
              </a:spcBef>
              <a:buChar char="-"/>
              <a:tabLst>
                <a:tab pos="708660" algn="l"/>
                <a:tab pos="709295" algn="l"/>
              </a:tabLst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بدل مشقة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709295" lvl="1" indent="-228600" algn="r" rtl="1">
              <a:lnSpc>
                <a:spcPct val="100000"/>
              </a:lnSpc>
              <a:spcBef>
                <a:spcPts val="600"/>
              </a:spcBef>
              <a:buChar char="-"/>
              <a:tabLst>
                <a:tab pos="708660" algn="l"/>
                <a:tab pos="709295" algn="l"/>
              </a:tabLst>
            </a:pPr>
            <a:r>
              <a:rPr lang="ar-SA" sz="20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بدل انتقالات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709295" marR="381635" lvl="1" indent="-228600" algn="r" rtl="1">
              <a:spcBef>
                <a:spcPts val="800"/>
              </a:spcBef>
              <a:buChar char="-"/>
              <a:tabLst>
                <a:tab pos="708660" algn="l"/>
                <a:tab pos="709295" algn="l"/>
              </a:tabLst>
            </a:pPr>
            <a:r>
              <a:rPr lang="ar-SA" sz="2000" spc="-3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التدريب والتطوير المهني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A2AA5E0-F961-A04E-B121-6013D309D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743200"/>
            <a:ext cx="3149600" cy="2578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4640" y="2150048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3200" b="1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المبدأ 5</a:t>
            </a:r>
            <a:endParaRPr sz="32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96570" y="2803843"/>
            <a:ext cx="68186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spc="-35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مشاركة </a:t>
            </a:r>
            <a:r>
              <a:rPr lang="ar-SA" sz="2000" spc="-3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المعلمين في التطوير المهني المستمر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2F4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67200" y="2349767"/>
            <a:ext cx="4279900" cy="3475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 algn="r" rtl="1">
              <a:lnSpc>
                <a:spcPct val="2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نقاط عمل المبدأ 5</a:t>
            </a:r>
            <a:endParaRPr sz="295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200000"/>
              </a:lnSpc>
              <a:buChar char="•"/>
              <a:tabLst>
                <a:tab pos="241300" algn="l"/>
              </a:tabLst>
            </a:pPr>
            <a:r>
              <a:rPr lang="ar-SA" sz="2000" spc="-1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نماذج التطوير المهني</a:t>
            </a:r>
            <a:endParaRPr sz="2500" dirty="0">
              <a:latin typeface="Adelle Sans ARA" pitchFamily="50" charset="-78"/>
              <a:cs typeface="Adelle Sans ARA" pitchFamily="50" charset="-78"/>
            </a:endParaRPr>
          </a:p>
          <a:p>
            <a:pPr marL="241300" marR="185420" indent="-228600" algn="r" rtl="1">
              <a:lnSpc>
                <a:spcPct val="200000"/>
              </a:lnSpc>
              <a:buChar char="•"/>
              <a:tabLst>
                <a:tab pos="241300" algn="l"/>
              </a:tabLst>
            </a:pPr>
            <a:r>
              <a:rPr lang="ar-SA" sz="20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إعداد المعلمين في التعليم المتسارع: هل نحتاج إلى القيام بأي عمل بطريقة مختلفة؟</a:t>
            </a:r>
            <a:endParaRPr lang="ar-EG" sz="2000" spc="-20" dirty="0" smtClean="0">
              <a:solidFill>
                <a:srgbClr val="939598"/>
              </a:solidFill>
              <a:latin typeface="Adelle Sans ARA" pitchFamily="50" charset="-78"/>
              <a:cs typeface="Adelle Sans ARA" pitchFamily="50" charset="-78"/>
            </a:endParaRPr>
          </a:p>
          <a:p>
            <a:pPr marL="241300" marR="185420" indent="-228600" algn="r" rtl="1">
              <a:lnSpc>
                <a:spcPct val="200000"/>
              </a:lnSpc>
              <a:buFontTx/>
              <a:buChar char="•"/>
              <a:tabLst>
                <a:tab pos="241300" algn="l"/>
              </a:tabLst>
            </a:pPr>
            <a:r>
              <a:rPr lang="ar-SA" sz="2000" spc="-6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العمل الجماعي</a:t>
            </a:r>
            <a:endParaRPr lang="ar-SA" sz="2000" dirty="0">
              <a:latin typeface="Adelle Sans ARA" pitchFamily="50" charset="-78"/>
              <a:cs typeface="Adelle Sans ARA" pitchFamily="50" charset="-78"/>
            </a:endParaRPr>
          </a:p>
          <a:p>
            <a:pPr marL="12700" marR="185420" algn="r" rtl="1">
              <a:lnSpc>
                <a:spcPct val="125000"/>
              </a:lnSpc>
              <a:tabLst>
                <a:tab pos="241300" algn="l"/>
              </a:tabLst>
            </a:pPr>
            <a:endParaRPr sz="2000" dirty="0">
              <a:latin typeface="Lato"/>
              <a:cs typeface="La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876800" y="511049"/>
            <a:ext cx="366141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نظرة عامة على الدورة</a:t>
            </a:r>
            <a:endParaRPr spc="-5" dirty="0">
              <a:solidFill>
                <a:srgbClr val="4885AA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2418003"/>
            <a:ext cx="4031996" cy="29985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436876" y="5031498"/>
            <a:ext cx="1595120" cy="381635"/>
          </a:xfrm>
          <a:prstGeom prst="rect">
            <a:avLst/>
          </a:prstGeom>
          <a:solidFill>
            <a:srgbClr val="4885AA"/>
          </a:solidFill>
        </p:spPr>
        <p:txBody>
          <a:bodyPr vert="horz" wrap="square" lIns="0" tIns="75565" rIns="0" bIns="0" rtlCol="0">
            <a:spAutoFit/>
          </a:bodyPr>
          <a:lstStyle/>
          <a:p>
            <a:pPr marL="206375">
              <a:lnSpc>
                <a:spcPct val="100000"/>
              </a:lnSpc>
              <a:spcBef>
                <a:spcPts val="595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2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746240" y="511049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3200" b="1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المبدأ 5</a:t>
            </a:r>
            <a:endParaRPr sz="32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45661" y="2667000"/>
            <a:ext cx="3313429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25000"/>
              </a:lnSpc>
              <a:spcBef>
                <a:spcPts val="100"/>
              </a:spcBef>
            </a:pPr>
            <a:r>
              <a:rPr lang="ar-SA" sz="20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يجب توفير دورات تطوير مهني قبل العمل وبشكل مستمر أثناء العمل حول المعرفة بالمواد التعليمية وأصول تدريس التعلم المتسارع.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50DA0327-727C-124C-8619-E9EDF7E29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94216"/>
            <a:ext cx="4481597" cy="281118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70040" y="511049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المبدأ 5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6800" y="5414568"/>
            <a:ext cx="7010400" cy="755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25000"/>
              </a:lnSpc>
              <a:spcBef>
                <a:spcPts val="100"/>
              </a:spcBef>
            </a:pPr>
            <a:r>
              <a:rPr lang="ar-SA" sz="20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يجب إدراج قضايا الشمول ومراعاة الفوارق بين الجنسين وممارسات الحماية في تدريب معلمي برنامج التعليم المتسارع.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2BDA101-7215-6A46-A4BE-827203DD0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688" y="2328636"/>
            <a:ext cx="5376624" cy="270385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70040" y="511049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المبدأ 5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00601" y="2489461"/>
            <a:ext cx="3809999" cy="11669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25000"/>
              </a:lnSpc>
              <a:spcBef>
                <a:spcPts val="100"/>
              </a:spcBef>
            </a:pPr>
            <a:r>
              <a:rPr lang="ar-SA" sz="2000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يجب ضمان تزويد المدرسين بالدعم والتدريب بشكل منتظم للمساعدة في تحسين جودة التدريس في الفصول الدراسية.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12B32F20-7DD2-6242-92A6-0162E4F7D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566" y="2064327"/>
            <a:ext cx="4087234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70040" y="511049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المبدأ </a:t>
            </a:r>
            <a:r>
              <a:rPr dirty="0" smtClean="0">
                <a:latin typeface="Adelle Sans ARA" pitchFamily="50" charset="-78"/>
                <a:cs typeface="Adelle Sans ARA" pitchFamily="50" charset="-78"/>
              </a:rPr>
              <a:t>5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53000" y="2498567"/>
            <a:ext cx="3638101" cy="19364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25000"/>
              </a:lnSpc>
              <a:spcBef>
                <a:spcPts val="100"/>
              </a:spcBef>
            </a:pPr>
            <a:r>
              <a:rPr lang="ar-SA" sz="2000" spc="-3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العمل مباشرة مع معاهد تدريب المعلمين والهياكل الوطنية لغايات تدريب المعلمين العاملين في برنامج التعليم المتسارع من أجل توفير تطوير مهني معتمد لمعلمي </a:t>
            </a:r>
            <a:r>
              <a:rPr lang="ar-SA" sz="2000" spc="-3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التعليم المتسارع.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DB267A5-F028-8E44-A300-62EF63BB5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085817"/>
            <a:ext cx="2971800" cy="3136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96410" y="2150048"/>
            <a:ext cx="279019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35" dirty="0" smtClean="0">
                <a:latin typeface="Adelle Sans ARA" pitchFamily="50" charset="-78"/>
                <a:cs typeface="Adelle Sans ARA" pitchFamily="50" charset="-78"/>
              </a:rPr>
              <a:t>مرحبًا بعودتكم</a:t>
            </a:r>
            <a:r>
              <a:rPr spc="-5" dirty="0" smtClean="0">
                <a:latin typeface="Adelle Sans ARA" pitchFamily="50" charset="-78"/>
                <a:cs typeface="Adelle Sans ARA" pitchFamily="50" charset="-78"/>
              </a:rPr>
              <a:t>!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825500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pc="-30" dirty="0">
                <a:latin typeface="Adelle Sans ARA" pitchFamily="50" charset="-78"/>
                <a:cs typeface="Adelle Sans ARA" pitchFamily="50" charset="-78"/>
              </a:rPr>
              <a:t>كيف يختلف التطوير المهني في التعليم المتسارع عن التطوير المهني للمعلمين في المدارس الرسمية؟</a:t>
            </a:r>
            <a:endParaRPr spc="-1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F644D5D-CE6D-974D-B305-3042069F2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133600"/>
            <a:ext cx="3086100" cy="389659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90800" y="2150048"/>
            <a:ext cx="476885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المبادئ التوجيهية للتطوير المهني المستمر وأمثلة عليه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82550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أفضل الممارسات الدولية في التطوير المهني للمعلمين</a:t>
            </a:r>
            <a:endParaRPr spc="-1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65835" y="2081914"/>
            <a:ext cx="7644765" cy="36770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2200" b="1" spc="-4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ينبغي للتطوير المهني للمعلمين تلبية المعايير التالية</a:t>
            </a:r>
            <a:r>
              <a:rPr sz="2200" b="1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 marL="241300" marR="234950" indent="-228600" algn="r" rtl="1">
              <a:lnSpc>
                <a:spcPct val="143500"/>
              </a:lnSpc>
              <a:spcBef>
                <a:spcPts val="1055"/>
              </a:spcBef>
              <a:buChar char="•"/>
              <a:tabLst>
                <a:tab pos="241300" algn="l"/>
              </a:tabLst>
            </a:pPr>
            <a:r>
              <a:rPr lang="ar-SA" b="1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يلبي احتياجات المعلم والطالب </a:t>
            </a:r>
            <a:r>
              <a:rPr lang="ar-SA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عن طريق وضع نهج ملائمة للأوضاع في المدرسة</a:t>
            </a:r>
            <a:r>
              <a:rPr sz="18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1800" dirty="0">
              <a:latin typeface="Adelle Sans ARA" pitchFamily="50" charset="-78"/>
              <a:cs typeface="Adelle Sans ARA" pitchFamily="50" charset="-78"/>
            </a:endParaRPr>
          </a:p>
          <a:p>
            <a:pPr marL="241300" marR="51435" indent="-228600" algn="r" rtl="1">
              <a:lnSpc>
                <a:spcPct val="143500"/>
              </a:lnSpc>
              <a:buChar char="•"/>
              <a:tabLst>
                <a:tab pos="241300" algn="l"/>
              </a:tabLst>
            </a:pPr>
            <a:r>
              <a:rPr lang="ar-SA" b="1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يكون طويل الأجل ومستمر ومتدرج وتراكمي، </a:t>
            </a:r>
            <a:r>
              <a:rPr lang="ar-SA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يتيح للمعلمين فرصًا لاكتساب معارف ومهارات جديدة وتعزيز قدراتهم بمرور الوقت</a:t>
            </a:r>
            <a:r>
              <a:rPr sz="1800" spc="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1800" dirty="0">
              <a:latin typeface="Adelle Sans ARA" pitchFamily="50" charset="-78"/>
              <a:cs typeface="Adelle Sans ARA" pitchFamily="50" charset="-78"/>
            </a:endParaRPr>
          </a:p>
          <a:p>
            <a:pPr marL="241300" marR="158115" indent="-228600" algn="r" rtl="1">
              <a:lnSpc>
                <a:spcPct val="143500"/>
              </a:lnSpc>
              <a:buChar char="•"/>
              <a:tabLst>
                <a:tab pos="241300" algn="l"/>
              </a:tabLst>
            </a:pPr>
            <a:r>
              <a:rPr lang="ar-SA" b="1" spc="-2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التركيز على نتائج تعلم الطلاب </a:t>
            </a:r>
            <a:r>
              <a:rPr lang="ar-SA" spc="-2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بطرق تتيح للمعلمين الاستفادة من معارفهم ومهاراتهم الجديدة المكتسبة</a:t>
            </a:r>
            <a:r>
              <a:rPr sz="18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1800" dirty="0">
              <a:latin typeface="Adelle Sans ARA" pitchFamily="50" charset="-78"/>
              <a:cs typeface="Adelle Sans ARA" pitchFamily="50" charset="-78"/>
            </a:endParaRPr>
          </a:p>
          <a:p>
            <a:pPr marL="241300" marR="5080" indent="-228600" algn="r" rtl="1">
              <a:lnSpc>
                <a:spcPct val="143500"/>
              </a:lnSpc>
              <a:buChar char="•"/>
              <a:tabLst>
                <a:tab pos="241300" algn="l"/>
              </a:tabLst>
            </a:pPr>
            <a:r>
              <a:rPr lang="ar-SA" b="1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تدريس نموذجي يركز على المتعلم </a:t>
            </a:r>
            <a:r>
              <a:rPr lang="ar-SA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حتى يحظى المعلمون بتجربة أنشطة التعلم التي يشرفون عليها وتحسينها</a:t>
            </a:r>
            <a:r>
              <a:rPr sz="18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18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940"/>
              </a:spcBef>
              <a:buChar char="•"/>
              <a:tabLst>
                <a:tab pos="241300" algn="l"/>
              </a:tabLst>
            </a:pPr>
            <a:r>
              <a:rPr lang="ar-SA" b="1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استخدم التقييم التكويني والتجميعي </a:t>
            </a:r>
            <a:r>
              <a:rPr lang="ar-SA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لتحسين البرنامج</a:t>
            </a:r>
            <a:r>
              <a:rPr sz="18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18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296035"/>
          </a:xfrm>
          <a:custGeom>
            <a:avLst/>
            <a:gdLst/>
            <a:ahLst/>
            <a:cxnLst/>
            <a:rect l="l" t="t" r="r" b="b"/>
            <a:pathLst>
              <a:path w="9144000" h="1296035">
                <a:moveTo>
                  <a:pt x="9144000" y="0"/>
                </a:moveTo>
                <a:lnTo>
                  <a:pt x="0" y="0"/>
                </a:lnTo>
                <a:lnTo>
                  <a:pt x="0" y="1295996"/>
                </a:lnTo>
                <a:lnTo>
                  <a:pt x="9144000" y="1295996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84450" y="511049"/>
            <a:ext cx="610235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5" dirty="0" smtClean="0">
                <a:latin typeface="Adelle Sans ARA" pitchFamily="50" charset="-78"/>
                <a:cs typeface="Adelle Sans ARA" pitchFamily="50" charset="-78"/>
              </a:rPr>
              <a:t>نماذج التطوير المهني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32500" y="1547721"/>
            <a:ext cx="8119109" cy="4864537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41300" marR="699770" indent="-228600" algn="r" rtl="1">
              <a:lnSpc>
                <a:spcPct val="101899"/>
              </a:lnSpc>
              <a:spcBef>
                <a:spcPts val="55"/>
              </a:spcBef>
              <a:buChar char="•"/>
              <a:tabLst>
                <a:tab pos="241300" algn="l"/>
              </a:tabLst>
            </a:pPr>
            <a:r>
              <a:rPr lang="ar-SA" b="1" spc="-10" dirty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برامج التطوير المهني </a:t>
            </a:r>
            <a:r>
              <a:rPr lang="ar-SA" b="1" spc="-10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الموحدة</a:t>
            </a:r>
            <a:r>
              <a:rPr sz="1800" b="1" spc="-10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r>
              <a:rPr lang="ar-SA" sz="1800" b="1" spc="-10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التعميم </a:t>
            </a:r>
            <a:r>
              <a:rPr lang="ar-SA" spc="-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السريع لمهارات ومحتويات محددة، غالبًا عبر نهج "التسلسل" أو "تدريب المدربين"</a:t>
            </a:r>
            <a:r>
              <a:rPr sz="18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1800" dirty="0">
              <a:latin typeface="Adelle Sans ARA" pitchFamily="50" charset="-78"/>
              <a:cs typeface="Adelle Sans ARA" pitchFamily="50" charset="-78"/>
            </a:endParaRPr>
          </a:p>
          <a:p>
            <a:pPr marL="264160" algn="r" rtl="1">
              <a:lnSpc>
                <a:spcPct val="100000"/>
              </a:lnSpc>
              <a:spcBef>
                <a:spcPts val="240"/>
              </a:spcBef>
            </a:pPr>
            <a:r>
              <a:rPr lang="ar-SA" sz="1400" b="1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أمثلة: حلقات العمل والمعاهد والمؤتمرات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  <a:p>
            <a:pPr marL="660400" lvl="1" indent="-216535" algn="r" rtl="1">
              <a:lnSpc>
                <a:spcPct val="100000"/>
              </a:lnSpc>
              <a:spcBef>
                <a:spcPts val="320"/>
              </a:spcBef>
              <a:buChar char="-"/>
              <a:tabLst>
                <a:tab pos="660400" algn="l"/>
                <a:tab pos="661035" algn="l"/>
              </a:tabLst>
            </a:pPr>
            <a:r>
              <a:rPr lang="ar-SA" sz="14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إدخال مفاهيم أو استراتيجيات أو تقنيات جديدة وإثبات فعاليتها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  <a:p>
            <a:pPr marL="660400" lvl="1" indent="-216535" algn="r" rtl="1">
              <a:lnSpc>
                <a:spcPct val="100000"/>
              </a:lnSpc>
              <a:spcBef>
                <a:spcPts val="320"/>
              </a:spcBef>
              <a:buChar char="-"/>
              <a:tabLst>
                <a:tab pos="660400" algn="l"/>
                <a:tab pos="661035" algn="l"/>
              </a:tabLst>
            </a:pPr>
            <a:r>
              <a:rPr lang="ar-SA" sz="14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الوصول إلى مجموعات كبيرة من الممارسين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  <a:p>
            <a:pPr marL="660400" lvl="1" indent="-216535" algn="r" rtl="1">
              <a:lnSpc>
                <a:spcPct val="100000"/>
              </a:lnSpc>
              <a:spcBef>
                <a:spcPts val="320"/>
              </a:spcBef>
              <a:buChar char="-"/>
              <a:tabLst>
                <a:tab pos="660400" algn="l"/>
                <a:tab pos="661035" algn="l"/>
              </a:tabLst>
            </a:pPr>
            <a:r>
              <a:rPr lang="ar-SA" sz="14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تبادل الخبرات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  <a:p>
            <a:pPr marL="660400" lvl="1" indent="-216535" algn="r" rtl="1">
              <a:lnSpc>
                <a:spcPct val="100000"/>
              </a:lnSpc>
              <a:spcBef>
                <a:spcPts val="520"/>
              </a:spcBef>
              <a:buChar char="-"/>
              <a:tabLst>
                <a:tab pos="660400" algn="l"/>
                <a:tab pos="661035" algn="l"/>
              </a:tabLst>
            </a:pPr>
            <a:r>
              <a:rPr lang="ar-SA" sz="14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ممارسات تعليمية نموذجية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  <a:p>
            <a:pPr lvl="1">
              <a:lnSpc>
                <a:spcPct val="100000"/>
              </a:lnSpc>
              <a:buClr>
                <a:srgbClr val="939598"/>
              </a:buClr>
              <a:buFont typeface="Lato"/>
              <a:buChar char="-"/>
            </a:pPr>
            <a:endParaRPr sz="1900" dirty="0">
              <a:latin typeface="Adelle Sans ARA" pitchFamily="50" charset="-78"/>
              <a:cs typeface="Adelle Sans ARA" pitchFamily="50" charset="-78"/>
            </a:endParaRPr>
          </a:p>
          <a:p>
            <a:pPr marL="241300" marR="607060" indent="-228600" algn="r" rtl="1">
              <a:lnSpc>
                <a:spcPct val="101899"/>
              </a:lnSpc>
              <a:buChar char="•"/>
              <a:tabLst>
                <a:tab pos="241300" algn="l"/>
              </a:tabLst>
            </a:pPr>
            <a:r>
              <a:rPr lang="ar-SA" b="1" spc="-5" dirty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التطوير المهني في الموقع أو </a:t>
            </a:r>
            <a:r>
              <a:rPr lang="ar-SA" b="1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المدرسة</a:t>
            </a:r>
            <a:r>
              <a:rPr sz="1800" b="1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r>
              <a:rPr lang="ar-SA" sz="1800" b="1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pc="-1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عمليات </a:t>
            </a:r>
            <a:r>
              <a:rPr lang="ar-SA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التغيير طويلة الأجل، عادةً من خلال الأنشطة الميسرة محليًا والتي تبني مجتمعات الممارسة في الموقع</a:t>
            </a:r>
            <a:r>
              <a:rPr sz="18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1800" dirty="0">
              <a:latin typeface="Adelle Sans ARA" pitchFamily="50" charset="-78"/>
              <a:cs typeface="Adelle Sans ARA" pitchFamily="50" charset="-78"/>
            </a:endParaRPr>
          </a:p>
          <a:p>
            <a:pPr marR="2304415" algn="r" rtl="1">
              <a:spcBef>
                <a:spcPts val="240"/>
              </a:spcBef>
            </a:pPr>
            <a:r>
              <a:rPr lang="ar-SA" sz="1400" b="1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أمثلة: الحلقات الدراسية وأبحاث الممارسين والتدريب والإرشاد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  <a:p>
            <a:pPr marL="215900" marR="2316480" lvl="1" indent="-215900" algn="r" rtl="1">
              <a:spcBef>
                <a:spcPts val="320"/>
              </a:spcBef>
              <a:buChar char="-"/>
              <a:tabLst>
                <a:tab pos="215900" algn="l"/>
                <a:tab pos="216535" algn="l"/>
              </a:tabLst>
            </a:pPr>
            <a:r>
              <a:rPr lang="ar-SA" sz="14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تعزيز معارفة المعلمين وكفاءتهم ومهاراتهم كمجموعة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  <a:p>
            <a:pPr marL="660400" lvl="1" indent="-216535" algn="r" rtl="1">
              <a:lnSpc>
                <a:spcPct val="100000"/>
              </a:lnSpc>
              <a:spcBef>
                <a:spcPts val="520"/>
              </a:spcBef>
              <a:buChar char="-"/>
              <a:tabLst>
                <a:tab pos="660400" algn="l"/>
                <a:tab pos="661035" algn="l"/>
              </a:tabLst>
            </a:pPr>
            <a:r>
              <a:rPr lang="ar-SA" sz="14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بناء المجتمع وتقليل معدل الدوران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  <a:p>
            <a:pPr lvl="1">
              <a:lnSpc>
                <a:spcPct val="100000"/>
              </a:lnSpc>
              <a:buClr>
                <a:srgbClr val="939598"/>
              </a:buClr>
              <a:buFont typeface="Lato"/>
              <a:buChar char="-"/>
            </a:pPr>
            <a:endParaRPr sz="1900" dirty="0">
              <a:latin typeface="Adelle Sans ARA" pitchFamily="50" charset="-78"/>
              <a:cs typeface="Adelle Sans ARA" pitchFamily="50" charset="-78"/>
            </a:endParaRPr>
          </a:p>
          <a:p>
            <a:pPr marL="241300" marR="827405" indent="-228600" algn="r" rtl="1">
              <a:lnSpc>
                <a:spcPct val="101899"/>
              </a:lnSpc>
              <a:buChar char="•"/>
              <a:tabLst>
                <a:tab pos="241300" algn="l"/>
              </a:tabLst>
            </a:pPr>
            <a:r>
              <a:rPr lang="ar-SA" b="1" spc="-5" dirty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التطوير المهني الفردي أو الموجه </a:t>
            </a:r>
            <a:r>
              <a:rPr lang="ar-SA" b="1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ذاتيًا</a:t>
            </a:r>
            <a:r>
              <a:rPr sz="1800" b="1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r>
              <a:rPr lang="ar-SA" sz="1800" b="1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تطوير </a:t>
            </a:r>
            <a:r>
              <a:rPr lang="ar-SA" spc="-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مهني فردي وذاتي التوجيه مع القليل من الهياكل الرسمية أو الدعم</a:t>
            </a:r>
            <a:r>
              <a:rPr sz="18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1800" dirty="0">
              <a:latin typeface="Adelle Sans ARA" pitchFamily="50" charset="-78"/>
              <a:cs typeface="Adelle Sans ARA" pitchFamily="50" charset="-78"/>
            </a:endParaRPr>
          </a:p>
          <a:p>
            <a:pPr marL="240029" algn="r" rtl="1">
              <a:lnSpc>
                <a:spcPct val="100000"/>
              </a:lnSpc>
              <a:spcBef>
                <a:spcPts val="440"/>
              </a:spcBef>
            </a:pPr>
            <a:r>
              <a:rPr lang="ar-SA" sz="1400" b="1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أمثلة: خطة التعلم الفردية، أدلة الدراسة الذاتية (مطبوعة و/أو إلكترونية)</a:t>
            </a:r>
            <a:endParaRPr sz="1400" dirty="0" smtClean="0">
              <a:latin typeface="Adelle Sans ARA" pitchFamily="50" charset="-78"/>
              <a:cs typeface="Adelle Sans ARA" pitchFamily="50" charset="-78"/>
            </a:endParaRPr>
          </a:p>
          <a:p>
            <a:pPr marL="660400" lvl="1" indent="-216535" algn="r">
              <a:lnSpc>
                <a:spcPct val="100000"/>
              </a:lnSpc>
              <a:spcBef>
                <a:spcPts val="320"/>
              </a:spcBef>
              <a:buChar char="-"/>
              <a:tabLst>
                <a:tab pos="660400" algn="l"/>
                <a:tab pos="661035" algn="l"/>
              </a:tabLst>
            </a:pPr>
            <a:r>
              <a:rPr lang="ar-SA" sz="1400" spc="-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يخدم الأفراد الذين يرغبون في الدراسة بمفردهم أو الذين يجدون صعوبة في الحضور شخصيًا في أنشطة التطوير المهني</a:t>
            </a:r>
            <a:endParaRPr sz="14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511049"/>
            <a:ext cx="76955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0" dirty="0" smtClean="0">
                <a:latin typeface="Adelle Sans ARA" pitchFamily="50" charset="-78"/>
                <a:cs typeface="Adelle Sans ARA" pitchFamily="50" charset="-78"/>
              </a:rPr>
              <a:t>خاص بالمعلمين في برامج التعليم المتسارع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8200" y="1993968"/>
            <a:ext cx="7673975" cy="386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678815" indent="-228600" algn="r" rtl="1">
              <a:lnSpc>
                <a:spcPct val="116700"/>
              </a:lnSpc>
              <a:spcBef>
                <a:spcPts val="100"/>
              </a:spcBef>
              <a:buChar char="•"/>
              <a:tabLst>
                <a:tab pos="241300" algn="l"/>
                <a:tab pos="1532255" algn="l"/>
              </a:tabLst>
            </a:pPr>
            <a:r>
              <a:rPr lang="ar-SA"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التحدي</a:t>
            </a:r>
            <a:r>
              <a:rPr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r>
              <a:rPr sz="2000" spc="-5" dirty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	</a:t>
            </a:r>
            <a:r>
              <a:rPr lang="ar-SA"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z="2000" spc="-1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عدم </a:t>
            </a:r>
            <a:r>
              <a:rPr lang="ar-SA" sz="2000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تلقي العديد من المدرسين في التعليم المتسارع تدريب مهني للمعلمين و/أو لديهم مهارات ضعيفة</a:t>
            </a:r>
            <a:r>
              <a:rPr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80695" marR="5080" lvl="1" indent="-252095" algn="r" rtl="1">
              <a:lnSpc>
                <a:spcPct val="116700"/>
              </a:lnSpc>
              <a:buFont typeface="Lato"/>
              <a:buChar char="-"/>
              <a:tabLst>
                <a:tab pos="480059" algn="l"/>
                <a:tab pos="480695" algn="l"/>
              </a:tabLst>
            </a:pP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الاستجابة</a:t>
            </a:r>
            <a:r>
              <a:rPr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الدعم </a:t>
            </a:r>
            <a:r>
              <a:rPr lang="ar-SA" sz="20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المستمر والممارسة العملية في أصول تدريس التعلم المتسارع، والمراجعة والتطبيق في محتوى التعليم المتسارع</a:t>
            </a:r>
            <a:r>
              <a:rPr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marR="969010" indent="-228600" algn="r" rtl="1">
              <a:lnSpc>
                <a:spcPct val="116700"/>
              </a:lnSpc>
              <a:spcBef>
                <a:spcPts val="12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التحدي</a:t>
            </a:r>
            <a:r>
              <a:rPr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r>
              <a:rPr lang="ar-SA"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z="2000" spc="-1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لا </a:t>
            </a:r>
            <a:r>
              <a:rPr lang="ar-SA" sz="2000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يتمتع العديد من مدرسي التعليم المتسارع بخبرة سابقة في برامج التعليم المتسارع</a:t>
            </a:r>
            <a:r>
              <a:rPr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80695" marR="167005" lvl="1" indent="-252095" algn="r" rtl="1">
              <a:lnSpc>
                <a:spcPct val="116700"/>
              </a:lnSpc>
              <a:buFont typeface="Lato"/>
              <a:buChar char="-"/>
              <a:tabLst>
                <a:tab pos="480059" algn="l"/>
                <a:tab pos="480695" algn="l"/>
              </a:tabLst>
            </a:pP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الاستجابة</a:t>
            </a:r>
            <a:r>
              <a:rPr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: </a:t>
            </a:r>
            <a:r>
              <a:rPr lang="ar-SA" sz="2000" spc="-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التوجيه بأهداف وأساليب التعليم المتسارع</a:t>
            </a:r>
            <a:r>
              <a:rPr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12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التحدي</a:t>
            </a:r>
            <a:r>
              <a:rPr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r>
              <a:rPr lang="ar-SA"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z="2000" spc="-1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لم </a:t>
            </a:r>
            <a:r>
              <a:rPr lang="ar-SA" sz="2000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يسبق للعديد من مدرسي التعليم المتسارع دخول المدرسة</a:t>
            </a:r>
            <a:r>
              <a:rPr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80695" marR="20320" lvl="1" indent="-252095" algn="r" rtl="1">
              <a:lnSpc>
                <a:spcPct val="116700"/>
              </a:lnSpc>
              <a:buFont typeface="Lato"/>
              <a:buChar char="-"/>
              <a:tabLst>
                <a:tab pos="480059" algn="l"/>
                <a:tab pos="480695" algn="l"/>
              </a:tabLst>
            </a:pP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الاستجابة</a:t>
            </a:r>
            <a:r>
              <a:rPr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إعدادهم </a:t>
            </a:r>
            <a:r>
              <a:rPr lang="ar-SA" sz="20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لتدريس دورة تمهيدية </a:t>
            </a: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تحضيرية للدراسة </a:t>
            </a:r>
            <a:r>
              <a:rPr lang="ar-SA" sz="20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للمتعلمين الذين تجاوزا سن الدراسة في بداية طريقهم</a:t>
            </a:r>
            <a:r>
              <a:rPr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835" y="511049"/>
            <a:ext cx="76955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10" dirty="0" smtClean="0">
                <a:latin typeface="Adelle Sans ARA" pitchFamily="50" charset="-78"/>
                <a:cs typeface="Adelle Sans ARA" pitchFamily="50" charset="-78"/>
              </a:rPr>
              <a:t>خاص بالمعلمين في برامج التعليم المتسارع</a:t>
            </a:r>
            <a:endParaRPr spc="-5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18870" y="1993968"/>
            <a:ext cx="7339330" cy="2327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634365" indent="-228600" algn="r" rtl="1">
              <a:lnSpc>
                <a:spcPct val="1167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التحدي</a:t>
            </a:r>
            <a:r>
              <a:rPr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r>
              <a:rPr lang="ar-SA"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اختلاف </a:t>
            </a:r>
            <a:r>
              <a:rPr lang="ar-SA" sz="200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المستويات التنموية والمهارية لطلاب التعليم المتسارع</a:t>
            </a:r>
            <a:r>
              <a:rPr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80695" marR="234950" lvl="1" indent="-252095" algn="r" rtl="1">
              <a:lnSpc>
                <a:spcPct val="116700"/>
              </a:lnSpc>
              <a:buFont typeface="Lato"/>
              <a:buChar char="-"/>
              <a:tabLst>
                <a:tab pos="480059" algn="l"/>
                <a:tab pos="480695" algn="l"/>
              </a:tabLst>
            </a:pP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الاستجابة</a:t>
            </a:r>
            <a:r>
              <a:rPr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التدرب </a:t>
            </a:r>
            <a:r>
              <a:rPr lang="ar-SA" sz="2000" spc="-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على طرق التدريس المتباينة (أو طرق التدريس متعددة الصفوف) والتوجيه في دعم تعلم الشباب الأكبر سنًا</a:t>
            </a:r>
            <a:r>
              <a:rPr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marR="5080" indent="-228600" algn="r" rtl="1">
              <a:lnSpc>
                <a:spcPct val="116700"/>
              </a:lnSpc>
              <a:spcBef>
                <a:spcPts val="12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التحدي</a:t>
            </a:r>
            <a:r>
              <a:rPr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r>
              <a:rPr lang="ar-SA" sz="2000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 </a:t>
            </a:r>
            <a:r>
              <a:rPr lang="ar-SA" sz="2000" spc="-1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احتمالية </a:t>
            </a:r>
            <a:r>
              <a:rPr lang="ar-SA" sz="2000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تأثر الطلاب (والميسِّرين) بالنزاعات وتعرضهم للصدمة النفسية</a:t>
            </a:r>
            <a:r>
              <a:rPr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480695" marR="600710" lvl="1" indent="-252095" algn="r" rtl="1">
              <a:lnSpc>
                <a:spcPct val="116700"/>
              </a:lnSpc>
              <a:buFont typeface="Lato"/>
              <a:buChar char="-"/>
              <a:tabLst>
                <a:tab pos="480059" algn="l"/>
                <a:tab pos="480695" algn="l"/>
              </a:tabLst>
            </a:pPr>
            <a:r>
              <a:rPr lang="ar-SA"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الاستجابة</a:t>
            </a:r>
            <a:r>
              <a:rPr sz="2000" b="1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: </a:t>
            </a:r>
            <a:r>
              <a:rPr lang="ar-SA" sz="2000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التوجيه في إنشاء والحفاظ على فصل دراسي يتسم بالرعاية؛ التفكير في أوجه التحيز الخاصة؛ مهارات التعلم الاجتماعية والعاطفية</a:t>
            </a:r>
            <a:r>
              <a:rPr sz="200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98440" y="2150048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3200" b="1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المبدأ </a:t>
            </a:r>
            <a:r>
              <a:rPr sz="3200" b="1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6</a:t>
            </a:r>
            <a:endParaRPr sz="32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215640" y="2803843"/>
            <a:ext cx="402336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spc="-5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تماشي الأهداف والرصد والتمويل مع بعضها البعض</a:t>
            </a:r>
            <a:r>
              <a:rPr sz="20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516002"/>
            <a:ext cx="7998459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spcBef>
                <a:spcPts val="100"/>
              </a:spcBef>
            </a:pPr>
            <a:r>
              <a:rPr lang="ar-SA" sz="3000" spc="-5" dirty="0" smtClean="0">
                <a:latin typeface="Adelle Sans ARA" pitchFamily="50" charset="-78"/>
                <a:cs typeface="Adelle Sans ARA" pitchFamily="50" charset="-78"/>
              </a:rPr>
              <a:t>المبدأ 6: </a:t>
            </a:r>
            <a:r>
              <a:rPr lang="ar-SA" sz="2800" spc="-5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تماشي الأهداف والرصد والتمويل مع بعضها البعض</a:t>
            </a:r>
            <a:r>
              <a:rPr lang="ar-SA" sz="280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685800" y="1828800"/>
            <a:ext cx="7924800" cy="4603824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0670" rtl="1">
              <a:lnSpc>
                <a:spcPct val="100000"/>
              </a:lnSpc>
              <a:spcBef>
                <a:spcPts val="7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نقاط العمل</a:t>
            </a:r>
            <a:r>
              <a:rPr spc="-15" dirty="0" smtClean="0">
                <a:latin typeface="Adelle Sans ARA" pitchFamily="50" charset="-78"/>
                <a:cs typeface="Adelle Sans ARA" pitchFamily="50" charset="-78"/>
              </a:rPr>
              <a:t>:</a:t>
            </a:r>
            <a:endParaRPr spc="-15" dirty="0">
              <a:latin typeface="Adelle Sans ARA" pitchFamily="50" charset="-78"/>
              <a:cs typeface="Adelle Sans ARA" pitchFamily="50" charset="-78"/>
            </a:endParaRPr>
          </a:p>
          <a:p>
            <a:pPr marL="509270" marR="809625" indent="-228600" rtl="1">
              <a:lnSpc>
                <a:spcPct val="125000"/>
              </a:lnSpc>
              <a:buClr>
                <a:srgbClr val="939598"/>
              </a:buClr>
              <a:buFont typeface="Lato"/>
              <a:buAutoNum type="alphaLcPeriod"/>
              <a:tabLst>
                <a:tab pos="574675" algn="l"/>
              </a:tabLst>
            </a:pPr>
            <a:r>
              <a:rPr dirty="0">
                <a:solidFill>
                  <a:srgbClr val="000000"/>
                </a:solidFill>
                <a:latin typeface="Adelle Sans ARA" pitchFamily="50" charset="-78"/>
                <a:cs typeface="Adelle Sans ARA" pitchFamily="50" charset="-78"/>
              </a:rPr>
              <a:t>	</a:t>
            </a:r>
            <a:r>
              <a:rPr lang="ar-SA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يجب أن يتركز الهدف الشامل للبرنامج </a:t>
            </a:r>
            <a:r>
              <a:rPr lang="ar-SA" b="1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على زيادة فرص الوصول، وتحسين المهارات وضمان الحصول على الشهادات</a:t>
            </a:r>
            <a:r>
              <a:rPr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dirty="0">
              <a:solidFill>
                <a:srgbClr val="939598"/>
              </a:solidFill>
              <a:latin typeface="Adelle Sans ARA" pitchFamily="50" charset="-78"/>
              <a:cs typeface="Adelle Sans ARA" pitchFamily="50" charset="-78"/>
            </a:endParaRPr>
          </a:p>
          <a:p>
            <a:pPr marL="509270" marR="984250" indent="-228600" rtl="1">
              <a:lnSpc>
                <a:spcPct val="125000"/>
              </a:lnSpc>
              <a:spcBef>
                <a:spcPts val="1000"/>
              </a:spcBef>
              <a:buClr>
                <a:srgbClr val="939598"/>
              </a:buClr>
              <a:buFont typeface="Lato"/>
              <a:buAutoNum type="alphaLcPeriod"/>
              <a:tabLst>
                <a:tab pos="574675" algn="l"/>
              </a:tabLst>
            </a:pPr>
            <a:r>
              <a:rPr dirty="0">
                <a:solidFill>
                  <a:srgbClr val="000000"/>
                </a:solidFill>
                <a:latin typeface="Adelle Sans ARA" pitchFamily="50" charset="-78"/>
                <a:cs typeface="Adelle Sans ARA" pitchFamily="50" charset="-78"/>
              </a:rPr>
              <a:t>	</a:t>
            </a:r>
            <a:r>
              <a:rPr lang="ar-SA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يجب </a:t>
            </a:r>
            <a:r>
              <a:rPr lang="ar-SA" b="1" spc="-1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تطوير وتطبيق وتقديم تقارير منتظمة باستخدام إطار الرصد والتقييم المرتبط بأهداف البرنامج وخططه</a:t>
            </a:r>
            <a:r>
              <a:rPr b="1" spc="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b="1" spc="5" dirty="0">
              <a:solidFill>
                <a:srgbClr val="939598"/>
              </a:solidFill>
              <a:latin typeface="Adelle Sans ARA" pitchFamily="50" charset="-78"/>
              <a:cs typeface="Adelle Sans ARA" pitchFamily="50" charset="-78"/>
            </a:endParaRPr>
          </a:p>
          <a:p>
            <a:pPr marL="509270" marR="218440" indent="-228600" rtl="1">
              <a:lnSpc>
                <a:spcPct val="125000"/>
              </a:lnSpc>
              <a:spcBef>
                <a:spcPts val="1000"/>
              </a:spcBef>
              <a:buClr>
                <a:srgbClr val="939598"/>
              </a:buClr>
              <a:buFont typeface="Lato"/>
              <a:buAutoNum type="alphaLcPeriod"/>
              <a:tabLst>
                <a:tab pos="574675" algn="l"/>
              </a:tabLst>
            </a:pPr>
            <a:r>
              <a:rPr dirty="0">
                <a:solidFill>
                  <a:srgbClr val="000000"/>
                </a:solidFill>
                <a:latin typeface="Adelle Sans ARA" pitchFamily="50" charset="-78"/>
                <a:cs typeface="Adelle Sans ARA" pitchFamily="50" charset="-78"/>
              </a:rPr>
              <a:t>	</a:t>
            </a:r>
            <a:r>
              <a:rPr lang="ar-SA" spc="-2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يجب </a:t>
            </a:r>
            <a:r>
              <a:rPr lang="ar-SA" b="1" spc="-2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ضمان أن تكون نظم الرصد والتقييم لتجميع البيانات وتحليلها متوافقة مع </a:t>
            </a:r>
            <a:r>
              <a:rPr lang="ar-SA" b="1" spc="-2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وزارة التربية والتعليم</a:t>
            </a:r>
            <a:r>
              <a:rPr spc="-1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pc="-15" dirty="0">
              <a:solidFill>
                <a:srgbClr val="939598"/>
              </a:solidFill>
              <a:latin typeface="Adelle Sans ARA" pitchFamily="50" charset="-78"/>
              <a:cs typeface="Adelle Sans ARA" pitchFamily="50" charset="-78"/>
            </a:endParaRPr>
          </a:p>
          <a:p>
            <a:pPr marL="509270" marR="198755" indent="-228600" rtl="1">
              <a:lnSpc>
                <a:spcPct val="125000"/>
              </a:lnSpc>
              <a:spcBef>
                <a:spcPts val="1000"/>
              </a:spcBef>
              <a:buClr>
                <a:srgbClr val="939598"/>
              </a:buClr>
              <a:buFont typeface="Lato"/>
              <a:buAutoNum type="alphaLcPeriod"/>
              <a:tabLst>
                <a:tab pos="574675" algn="l"/>
              </a:tabLst>
            </a:pPr>
            <a:r>
              <a:rPr dirty="0">
                <a:solidFill>
                  <a:srgbClr val="000000"/>
                </a:solidFill>
                <a:latin typeface="Adelle Sans ARA" pitchFamily="50" charset="-78"/>
                <a:cs typeface="Adelle Sans ARA" pitchFamily="50" charset="-78"/>
              </a:rPr>
              <a:t>	</a:t>
            </a:r>
            <a:r>
              <a:rPr lang="ar-SA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يجب ضمان </a:t>
            </a:r>
            <a:r>
              <a:rPr lang="ar-SA" b="1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تمويل البرنامج بشكل كاف </a:t>
            </a:r>
            <a:r>
              <a:rPr lang="ar-SA" spc="-1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لضمان الحد الأدنى من المعايير المستدامة للبنية التحتية والتوظيف واللوازم والإشراف والإدارة</a:t>
            </a:r>
            <a:r>
              <a:rPr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pc="-10" dirty="0">
              <a:solidFill>
                <a:srgbClr val="939598"/>
              </a:solidFill>
              <a:latin typeface="Adelle Sans ARA" pitchFamily="50" charset="-78"/>
              <a:cs typeface="Adelle Sans ARA" pitchFamily="50" charset="-78"/>
            </a:endParaRPr>
          </a:p>
          <a:p>
            <a:pPr marL="574040" indent="-294005" rtl="1">
              <a:lnSpc>
                <a:spcPct val="100000"/>
              </a:lnSpc>
              <a:spcBef>
                <a:spcPts val="1000"/>
              </a:spcBef>
              <a:buAutoNum type="alphaLcPeriod"/>
              <a:tabLst>
                <a:tab pos="574675" algn="l"/>
              </a:tabLst>
            </a:pPr>
            <a:r>
              <a:rPr lang="ar-SA" spc="-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يجب تضمين </a:t>
            </a:r>
            <a:r>
              <a:rPr lang="ar-SA" b="1" spc="-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استراتيجيات خروج و/أو خطة استدامة خلال تصميم برنامج </a:t>
            </a:r>
            <a:r>
              <a:rPr lang="ar-EG" b="1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/>
            </a:r>
            <a:br>
              <a:rPr lang="ar-EG" b="1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</a:br>
            <a:r>
              <a:rPr lang="ar-SA" b="1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التعليم </a:t>
            </a:r>
            <a:r>
              <a:rPr lang="ar-SA" b="1" spc="-5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المتسارع</a:t>
            </a:r>
            <a:r>
              <a:rPr dirty="0" smtClean="0">
                <a:solidFill>
                  <a:srgbClr val="939598"/>
                </a:solidFill>
              </a:rPr>
              <a:t>.</a:t>
            </a:r>
            <a:endParaRPr dirty="0">
              <a:solidFill>
                <a:srgbClr val="939598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00400" y="516002"/>
            <a:ext cx="547832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z="3000" dirty="0" smtClean="0">
                <a:latin typeface="Adelle Sans ARA" pitchFamily="50" charset="-78"/>
                <a:cs typeface="Adelle Sans ARA" pitchFamily="50" charset="-78"/>
              </a:rPr>
              <a:t>مجموعة أدوات الرصد والتقييم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61340" y="6471104"/>
            <a:ext cx="6403975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i="1" u="sng" spc="-10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Lato-BoldItalic"/>
                <a:cs typeface="Lato-BoldItalic"/>
                <a:hlinkClick r:id="rId2"/>
              </a:rPr>
              <a:t>https://inee.org/resources/accelerated-education-programme-monitoring-evaluation-toolkit</a:t>
            </a:r>
            <a:endParaRPr sz="1300" dirty="0">
              <a:latin typeface="Lato-BoldItalic"/>
              <a:cs typeface="Lato-BoldItal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252855" y="2147111"/>
            <a:ext cx="2176145" cy="3781420"/>
            <a:chOff x="5702225" y="2147111"/>
            <a:chExt cx="2176145" cy="3781420"/>
          </a:xfrm>
        </p:grpSpPr>
        <p:sp>
          <p:nvSpPr>
            <p:cNvPr id="5" name="object 5"/>
            <p:cNvSpPr/>
            <p:nvPr/>
          </p:nvSpPr>
          <p:spPr>
            <a:xfrm>
              <a:off x="5702225" y="2147111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3"/>
                  </a:lnTo>
                  <a:lnTo>
                    <a:pt x="123962" y="58474"/>
                  </a:lnTo>
                  <a:lnTo>
                    <a:pt x="88728" y="88723"/>
                  </a:lnTo>
                  <a:lnTo>
                    <a:pt x="58478" y="123956"/>
                  </a:lnTo>
                  <a:lnTo>
                    <a:pt x="33845" y="163539"/>
                  </a:lnTo>
                  <a:lnTo>
                    <a:pt x="15465" y="206838"/>
                  </a:lnTo>
                  <a:lnTo>
                    <a:pt x="3972" y="253217"/>
                  </a:lnTo>
                  <a:lnTo>
                    <a:pt x="0" y="302044"/>
                  </a:lnTo>
                  <a:lnTo>
                    <a:pt x="0" y="1105230"/>
                  </a:lnTo>
                  <a:lnTo>
                    <a:pt x="3972" y="1154053"/>
                  </a:lnTo>
                  <a:lnTo>
                    <a:pt x="15465" y="1200430"/>
                  </a:lnTo>
                  <a:lnTo>
                    <a:pt x="33845" y="1243726"/>
                  </a:lnTo>
                  <a:lnTo>
                    <a:pt x="58478" y="1283307"/>
                  </a:lnTo>
                  <a:lnTo>
                    <a:pt x="88728" y="1318539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9"/>
                  </a:lnTo>
                  <a:lnTo>
                    <a:pt x="2117366" y="1283307"/>
                  </a:lnTo>
                  <a:lnTo>
                    <a:pt x="2141997" y="1243726"/>
                  </a:lnTo>
                  <a:lnTo>
                    <a:pt x="2160376" y="1200430"/>
                  </a:lnTo>
                  <a:lnTo>
                    <a:pt x="2171868" y="1154053"/>
                  </a:lnTo>
                  <a:lnTo>
                    <a:pt x="2175840" y="1105230"/>
                  </a:lnTo>
                  <a:lnTo>
                    <a:pt x="2175840" y="302044"/>
                  </a:lnTo>
                  <a:lnTo>
                    <a:pt x="2171868" y="253217"/>
                  </a:lnTo>
                  <a:lnTo>
                    <a:pt x="2160376" y="206838"/>
                  </a:lnTo>
                  <a:lnTo>
                    <a:pt x="2141997" y="163539"/>
                  </a:lnTo>
                  <a:lnTo>
                    <a:pt x="2117366" y="123956"/>
                  </a:lnTo>
                  <a:lnTo>
                    <a:pt x="2087117" y="88723"/>
                  </a:lnTo>
                  <a:lnTo>
                    <a:pt x="2051885" y="58474"/>
                  </a:lnTo>
                  <a:lnTo>
                    <a:pt x="2012304" y="33843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702225" y="2625915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2"/>
                  </a:lnTo>
                  <a:lnTo>
                    <a:pt x="123962" y="58473"/>
                  </a:lnTo>
                  <a:lnTo>
                    <a:pt x="88728" y="88722"/>
                  </a:lnTo>
                  <a:lnTo>
                    <a:pt x="58478" y="123954"/>
                  </a:lnTo>
                  <a:lnTo>
                    <a:pt x="33845" y="163535"/>
                  </a:lnTo>
                  <a:lnTo>
                    <a:pt x="15465" y="206831"/>
                  </a:lnTo>
                  <a:lnTo>
                    <a:pt x="3972" y="253208"/>
                  </a:lnTo>
                  <a:lnTo>
                    <a:pt x="0" y="302031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31"/>
                  </a:lnTo>
                  <a:lnTo>
                    <a:pt x="2171868" y="253208"/>
                  </a:lnTo>
                  <a:lnTo>
                    <a:pt x="2160376" y="206831"/>
                  </a:lnTo>
                  <a:lnTo>
                    <a:pt x="2141997" y="163535"/>
                  </a:lnTo>
                  <a:lnTo>
                    <a:pt x="2117366" y="123954"/>
                  </a:lnTo>
                  <a:lnTo>
                    <a:pt x="2087117" y="88722"/>
                  </a:lnTo>
                  <a:lnTo>
                    <a:pt x="2051885" y="58473"/>
                  </a:lnTo>
                  <a:lnTo>
                    <a:pt x="2012304" y="33842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898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702225" y="3104715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3"/>
                  </a:lnTo>
                  <a:lnTo>
                    <a:pt x="123962" y="58474"/>
                  </a:lnTo>
                  <a:lnTo>
                    <a:pt x="88728" y="88723"/>
                  </a:lnTo>
                  <a:lnTo>
                    <a:pt x="58478" y="123956"/>
                  </a:lnTo>
                  <a:lnTo>
                    <a:pt x="33845" y="163539"/>
                  </a:lnTo>
                  <a:lnTo>
                    <a:pt x="15465" y="206838"/>
                  </a:lnTo>
                  <a:lnTo>
                    <a:pt x="3972" y="253217"/>
                  </a:lnTo>
                  <a:lnTo>
                    <a:pt x="0" y="302044"/>
                  </a:lnTo>
                  <a:lnTo>
                    <a:pt x="0" y="1105230"/>
                  </a:lnTo>
                  <a:lnTo>
                    <a:pt x="3972" y="1154053"/>
                  </a:lnTo>
                  <a:lnTo>
                    <a:pt x="15465" y="1200430"/>
                  </a:lnTo>
                  <a:lnTo>
                    <a:pt x="33845" y="1243726"/>
                  </a:lnTo>
                  <a:lnTo>
                    <a:pt x="58478" y="1283307"/>
                  </a:lnTo>
                  <a:lnTo>
                    <a:pt x="88728" y="1318539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9"/>
                  </a:lnTo>
                  <a:lnTo>
                    <a:pt x="2117366" y="1283307"/>
                  </a:lnTo>
                  <a:lnTo>
                    <a:pt x="2141997" y="1243726"/>
                  </a:lnTo>
                  <a:lnTo>
                    <a:pt x="2160376" y="1200430"/>
                  </a:lnTo>
                  <a:lnTo>
                    <a:pt x="2171868" y="1154053"/>
                  </a:lnTo>
                  <a:lnTo>
                    <a:pt x="2175840" y="1105230"/>
                  </a:lnTo>
                  <a:lnTo>
                    <a:pt x="2175840" y="302044"/>
                  </a:lnTo>
                  <a:lnTo>
                    <a:pt x="2171868" y="253217"/>
                  </a:lnTo>
                  <a:lnTo>
                    <a:pt x="2160376" y="206838"/>
                  </a:lnTo>
                  <a:lnTo>
                    <a:pt x="2141997" y="163539"/>
                  </a:lnTo>
                  <a:lnTo>
                    <a:pt x="2117366" y="123956"/>
                  </a:lnTo>
                  <a:lnTo>
                    <a:pt x="2087117" y="88723"/>
                  </a:lnTo>
                  <a:lnTo>
                    <a:pt x="2051885" y="58474"/>
                  </a:lnTo>
                  <a:lnTo>
                    <a:pt x="2012304" y="33843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AB0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702225" y="3583519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3"/>
                  </a:lnTo>
                  <a:lnTo>
                    <a:pt x="123962" y="58474"/>
                  </a:lnTo>
                  <a:lnTo>
                    <a:pt x="88728" y="88723"/>
                  </a:lnTo>
                  <a:lnTo>
                    <a:pt x="58478" y="123956"/>
                  </a:lnTo>
                  <a:lnTo>
                    <a:pt x="33845" y="163539"/>
                  </a:lnTo>
                  <a:lnTo>
                    <a:pt x="15465" y="206838"/>
                  </a:lnTo>
                  <a:lnTo>
                    <a:pt x="3972" y="253217"/>
                  </a:lnTo>
                  <a:lnTo>
                    <a:pt x="0" y="302044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44"/>
                  </a:lnTo>
                  <a:lnTo>
                    <a:pt x="2171868" y="253217"/>
                  </a:lnTo>
                  <a:lnTo>
                    <a:pt x="2160376" y="206838"/>
                  </a:lnTo>
                  <a:lnTo>
                    <a:pt x="2141997" y="163539"/>
                  </a:lnTo>
                  <a:lnTo>
                    <a:pt x="2117366" y="123956"/>
                  </a:lnTo>
                  <a:lnTo>
                    <a:pt x="2087117" y="88723"/>
                  </a:lnTo>
                  <a:lnTo>
                    <a:pt x="2051885" y="58474"/>
                  </a:lnTo>
                  <a:lnTo>
                    <a:pt x="2012304" y="33843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D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702225" y="4062324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2"/>
                  </a:lnTo>
                  <a:lnTo>
                    <a:pt x="123962" y="58473"/>
                  </a:lnTo>
                  <a:lnTo>
                    <a:pt x="88728" y="88722"/>
                  </a:lnTo>
                  <a:lnTo>
                    <a:pt x="58478" y="123954"/>
                  </a:lnTo>
                  <a:lnTo>
                    <a:pt x="33845" y="163535"/>
                  </a:lnTo>
                  <a:lnTo>
                    <a:pt x="15465" y="206831"/>
                  </a:lnTo>
                  <a:lnTo>
                    <a:pt x="3972" y="253208"/>
                  </a:lnTo>
                  <a:lnTo>
                    <a:pt x="0" y="302031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31"/>
                  </a:lnTo>
                  <a:lnTo>
                    <a:pt x="2171868" y="253208"/>
                  </a:lnTo>
                  <a:lnTo>
                    <a:pt x="2160376" y="206831"/>
                  </a:lnTo>
                  <a:lnTo>
                    <a:pt x="2141997" y="163535"/>
                  </a:lnTo>
                  <a:lnTo>
                    <a:pt x="2117366" y="123954"/>
                  </a:lnTo>
                  <a:lnTo>
                    <a:pt x="2087117" y="88722"/>
                  </a:lnTo>
                  <a:lnTo>
                    <a:pt x="2051885" y="58473"/>
                  </a:lnTo>
                  <a:lnTo>
                    <a:pt x="2012304" y="33842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EE2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702225" y="4520736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2"/>
                  </a:lnTo>
                  <a:lnTo>
                    <a:pt x="123962" y="58473"/>
                  </a:lnTo>
                  <a:lnTo>
                    <a:pt x="88728" y="88722"/>
                  </a:lnTo>
                  <a:lnTo>
                    <a:pt x="58478" y="123954"/>
                  </a:lnTo>
                  <a:lnTo>
                    <a:pt x="33845" y="163535"/>
                  </a:lnTo>
                  <a:lnTo>
                    <a:pt x="15465" y="206831"/>
                  </a:lnTo>
                  <a:lnTo>
                    <a:pt x="3972" y="253208"/>
                  </a:lnTo>
                  <a:lnTo>
                    <a:pt x="0" y="302031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31"/>
                  </a:lnTo>
                  <a:lnTo>
                    <a:pt x="2171868" y="253208"/>
                  </a:lnTo>
                  <a:lnTo>
                    <a:pt x="2160376" y="206831"/>
                  </a:lnTo>
                  <a:lnTo>
                    <a:pt x="2141997" y="163535"/>
                  </a:lnTo>
                  <a:lnTo>
                    <a:pt x="2117366" y="123954"/>
                  </a:lnTo>
                  <a:lnTo>
                    <a:pt x="2087117" y="88722"/>
                  </a:lnTo>
                  <a:lnTo>
                    <a:pt x="2051885" y="58473"/>
                  </a:lnTo>
                  <a:lnTo>
                    <a:pt x="2012304" y="33842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4885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029200" y="2100269"/>
            <a:ext cx="3605529" cy="904735"/>
          </a:xfrm>
          <a:prstGeom prst="rect">
            <a:avLst/>
          </a:prstGeom>
        </p:spPr>
        <p:txBody>
          <a:bodyPr vert="horz" wrap="square" lIns="0" tIns="189865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495"/>
              </a:spcBef>
            </a:pPr>
            <a:r>
              <a:rPr lang="ar-SA" sz="2200" b="1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الغرض من مجموعة الأدوات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1010"/>
              </a:spcBef>
              <a:buChar char="•"/>
              <a:tabLst>
                <a:tab pos="241300" algn="l"/>
              </a:tabLst>
            </a:pPr>
            <a:r>
              <a:rPr lang="ar-SA" sz="1600" b="1" spc="-5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مجموعة الأدوات</a:t>
            </a:r>
            <a:r>
              <a:rPr sz="1600" b="1" spc="-25" dirty="0" smtClean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endParaRPr sz="16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648200" y="3121574"/>
            <a:ext cx="3827779" cy="6129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0355" marR="5080" indent="-288290" algn="r" rtl="1">
              <a:lnSpc>
                <a:spcPct val="100000"/>
              </a:lnSpc>
              <a:spcBef>
                <a:spcPts val="100"/>
              </a:spcBef>
              <a:tabLst>
                <a:tab pos="300355" algn="l"/>
              </a:tabLst>
            </a:pPr>
            <a:r>
              <a:rPr sz="1300" spc="-180" dirty="0">
                <a:solidFill>
                  <a:srgbClr val="231F20"/>
                </a:solidFill>
                <a:latin typeface="Adelle Sans ARA" pitchFamily="50" charset="-78"/>
                <a:cs typeface="Adelle Sans ARA" pitchFamily="50" charset="-78"/>
              </a:rPr>
              <a:t>»	</a:t>
            </a:r>
            <a:r>
              <a:rPr lang="ar-SA" sz="1300" spc="-10" dirty="0">
                <a:solidFill>
                  <a:srgbClr val="231F20"/>
                </a:solidFill>
                <a:latin typeface="Adelle Sans ARA" pitchFamily="50" charset="-78"/>
                <a:cs typeface="Adelle Sans ARA" pitchFamily="50" charset="-78"/>
              </a:rPr>
              <a:t> مجموعة من الأدوات/الإرشادات يستخدمها المصممون والمنفذون والمقيمون لبرامج التعليم المتسارع لوضع إطار لرصد وتقييم التعلم المتسارع</a:t>
            </a:r>
            <a:endParaRPr lang="en-US" sz="1300" spc="-15" dirty="0" smtClean="0">
              <a:solidFill>
                <a:srgbClr val="231F20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24121" y="3967936"/>
            <a:ext cx="3434079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0355" marR="5080" indent="-288290" algn="r" rtl="1">
              <a:lnSpc>
                <a:spcPct val="100000"/>
              </a:lnSpc>
              <a:spcBef>
                <a:spcPts val="100"/>
              </a:spcBef>
              <a:tabLst>
                <a:tab pos="300355" algn="l"/>
              </a:tabLst>
            </a:pPr>
            <a:r>
              <a:rPr sz="1300" spc="-180" dirty="0">
                <a:solidFill>
                  <a:srgbClr val="231F20"/>
                </a:solidFill>
                <a:latin typeface="Arial"/>
                <a:cs typeface="Arial"/>
              </a:rPr>
              <a:t>»</a:t>
            </a:r>
            <a:r>
              <a:rPr sz="1300" spc="-180" dirty="0">
                <a:solidFill>
                  <a:srgbClr val="231F20"/>
                </a:solidFill>
                <a:latin typeface="Adelle Sans ARA" pitchFamily="50" charset="-78"/>
                <a:cs typeface="Adelle Sans ARA" pitchFamily="50" charset="-78"/>
              </a:rPr>
              <a:t>	</a:t>
            </a:r>
            <a:r>
              <a:rPr lang="ar-SA" sz="1300" spc="-5" dirty="0">
                <a:solidFill>
                  <a:srgbClr val="231F20"/>
                </a:solidFill>
                <a:latin typeface="Adelle Sans ARA" pitchFamily="50" charset="-78"/>
                <a:cs typeface="Adelle Sans ARA" pitchFamily="50" charset="-78"/>
              </a:rPr>
              <a:t> تتسق مع جدول أعمال التعلم لفريق عمل التعليم المتسارع لإنشاء قاعدة أدلة للتعليم المتسارع</a:t>
            </a:r>
            <a:endParaRPr sz="13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565015" y="4623795"/>
            <a:ext cx="3664585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 algn="r" rtl="1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ar-SA" sz="1600" b="1" spc="-10" dirty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ينبغي لبرامج التعليم المتسارع أن تتمكن من استخدام مجموعة الأدوات </a:t>
            </a:r>
            <a:r>
              <a:rPr lang="ar-SA" sz="1600" b="1" u="sng" spc="-10" dirty="0">
                <a:solidFill>
                  <a:srgbClr val="F5821F"/>
                </a:solidFill>
                <a:latin typeface="Adelle Sans ARA" pitchFamily="50" charset="-78"/>
                <a:cs typeface="Adelle Sans ARA" pitchFamily="50" charset="-78"/>
              </a:rPr>
              <a:t>لوضع إطارها للرصد والتقييم في التعلم المتسارع أو خطتها للرصد والتقييم أو تحسينهما</a:t>
            </a:r>
            <a:r>
              <a:rPr sz="1600" b="1" u="sng" spc="-5" dirty="0" smtClean="0">
                <a:solidFill>
                  <a:srgbClr val="F5821F"/>
                </a:solidFill>
                <a:uFill>
                  <a:solidFill>
                    <a:srgbClr val="F5821F"/>
                  </a:solidFill>
                </a:uFill>
                <a:latin typeface="Adelle Sans ARA" pitchFamily="50" charset="-78"/>
                <a:cs typeface="Adelle Sans ARA" pitchFamily="50" charset="-78"/>
              </a:rPr>
              <a:t>!</a:t>
            </a:r>
            <a:endParaRPr sz="1600" u="sng" dirty="0">
              <a:latin typeface="Adelle Sans ARA" pitchFamily="50" charset="-78"/>
              <a:cs typeface="Adelle Sans ARA" pitchFamily="50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DBE00874-FAD7-1D41-903F-77C468304BDD}"/>
              </a:ext>
            </a:extLst>
          </p:cNvPr>
          <p:cNvGrpSpPr/>
          <p:nvPr/>
        </p:nvGrpSpPr>
        <p:grpSpPr>
          <a:xfrm>
            <a:off x="1587500" y="2305242"/>
            <a:ext cx="1689100" cy="3485958"/>
            <a:chOff x="5999024" y="2305242"/>
            <a:chExt cx="1689100" cy="3485958"/>
          </a:xfrm>
        </p:grpSpPr>
        <p:sp>
          <p:nvSpPr>
            <p:cNvPr id="14" name="object 14"/>
            <p:cNvSpPr txBox="1"/>
            <p:nvPr/>
          </p:nvSpPr>
          <p:spPr>
            <a:xfrm>
              <a:off x="6316524" y="4572000"/>
              <a:ext cx="1083642" cy="352019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00" b="1" spc="-20" dirty="0" smtClean="0">
                  <a:solidFill>
                    <a:srgbClr val="FFFFFF"/>
                  </a:solidFill>
                  <a:latin typeface="Adelle Sans ARA Semibold" pitchFamily="50" charset="-78"/>
                  <a:cs typeface="Adelle Sans ARA Semibold" pitchFamily="50" charset="-78"/>
                </a:rPr>
                <a:t>دليل مستخدم مجموعة الأدوات</a:t>
              </a:r>
              <a:endParaRPr sz="1100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6113324" y="4114800"/>
              <a:ext cx="1422400" cy="352019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00" b="1" dirty="0" smtClean="0">
                  <a:solidFill>
                    <a:srgbClr val="231F20"/>
                  </a:solidFill>
                  <a:latin typeface="Adelle Sans ARA Semibold" pitchFamily="50" charset="-78"/>
                  <a:cs typeface="Adelle Sans ARA Semibold" pitchFamily="50" charset="-78"/>
                </a:rPr>
                <a:t>وصف تخطيط الرصد والتقييم في التعلم المتسارع</a:t>
              </a:r>
              <a:endParaRPr sz="1100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5999024" y="3718977"/>
              <a:ext cx="1689100" cy="182742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00" b="1" dirty="0" smtClean="0">
                  <a:solidFill>
                    <a:srgbClr val="231F20"/>
                  </a:solidFill>
                  <a:latin typeface="Adelle Sans ARA Semibold" pitchFamily="50" charset="-78"/>
                  <a:cs typeface="Adelle Sans ARA Semibold" pitchFamily="50" charset="-78"/>
                </a:rPr>
                <a:t>جدول رصد المؤشرات</a:t>
              </a:r>
              <a:endParaRPr sz="1100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6403324" y="3240789"/>
              <a:ext cx="827600" cy="182742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00" b="1" spc="-25" dirty="0" smtClean="0">
                  <a:solidFill>
                    <a:srgbClr val="231F20"/>
                  </a:solidFill>
                  <a:latin typeface="Adelle Sans ARA Semibold" pitchFamily="50" charset="-78"/>
                  <a:cs typeface="Adelle Sans ARA Semibold" pitchFamily="50" charset="-78"/>
                </a:rPr>
                <a:t>الإطار المنطقي</a:t>
              </a:r>
              <a:endParaRPr sz="1100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6385105" y="2774001"/>
              <a:ext cx="845819" cy="182742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00" b="1" dirty="0" smtClean="0">
                  <a:solidFill>
                    <a:srgbClr val="231F20"/>
                  </a:solidFill>
                  <a:latin typeface="Adelle Sans ARA Semibold" pitchFamily="50" charset="-78"/>
                  <a:cs typeface="Adelle Sans ARA Semibold" pitchFamily="50" charset="-78"/>
                </a:rPr>
                <a:t>قائمة المؤشرات</a:t>
              </a:r>
              <a:endParaRPr sz="1100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6245404" y="2305242"/>
              <a:ext cx="1137920" cy="182742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 rtl="1">
                <a:lnSpc>
                  <a:spcPct val="100000"/>
                </a:lnSpc>
                <a:spcBef>
                  <a:spcPts val="105"/>
                </a:spcBef>
              </a:pPr>
              <a:r>
                <a:rPr lang="ar-SA" sz="1100" b="1" dirty="0" smtClean="0">
                  <a:solidFill>
                    <a:srgbClr val="231F20"/>
                  </a:solidFill>
                  <a:latin typeface="Adelle Sans ARA Semibold" pitchFamily="50" charset="-78"/>
                  <a:cs typeface="Adelle Sans ARA Semibold" pitchFamily="50" charset="-78"/>
                </a:rPr>
                <a:t>نظرية التغيير</a:t>
              </a:r>
              <a:endParaRPr sz="1100" dirty="0">
                <a:latin typeface="Adelle Sans ARA Semibold" pitchFamily="50" charset="-78"/>
                <a:cs typeface="Adelle Sans ARA Semibold" pitchFamily="50" charset="-78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FBF0DCD1-2748-2442-B5C5-A62C0B89D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6527" y="4995668"/>
              <a:ext cx="967539" cy="79553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92300" y="533400"/>
            <a:ext cx="656590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z="3000" spc="-5" dirty="0" smtClean="0">
                <a:latin typeface="Adelle Sans ARA" pitchFamily="50" charset="-78"/>
                <a:cs typeface="Adelle Sans ARA" pitchFamily="50" charset="-78"/>
              </a:rPr>
              <a:t>نظرية التغيير لبرنامج التعليم المتسارع</a:t>
            </a:r>
            <a:endParaRPr sz="3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30386" y="1656003"/>
            <a:ext cx="7258130" cy="49357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81600" y="2150048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3200" b="1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المبدأ 3</a:t>
            </a:r>
            <a:endParaRPr sz="32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134235" y="2803843"/>
            <a:ext cx="495236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spc="-10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بيئة التعلم في برامج التعليم المتسارع شاملة وآمنة ومجهزة لغايات التعلم</a:t>
            </a:r>
            <a:r>
              <a:rPr sz="2000" spc="-10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00200" y="5805528"/>
            <a:ext cx="469519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3400" b="1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تسجيل الحضور اليومي للفرق</a:t>
            </a:r>
            <a:endParaRPr sz="34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36062" y="2022665"/>
            <a:ext cx="2211705" cy="3284854"/>
          </a:xfrm>
          <a:custGeom>
            <a:avLst/>
            <a:gdLst/>
            <a:ahLst/>
            <a:cxnLst/>
            <a:rect l="l" t="t" r="r" b="b"/>
            <a:pathLst>
              <a:path w="2211704" h="3284854">
                <a:moveTo>
                  <a:pt x="1097127" y="2659037"/>
                </a:moveTo>
                <a:lnTo>
                  <a:pt x="347078" y="2659037"/>
                </a:lnTo>
                <a:lnTo>
                  <a:pt x="347078" y="2769743"/>
                </a:lnTo>
                <a:lnTo>
                  <a:pt x="1097127" y="2769743"/>
                </a:lnTo>
                <a:lnTo>
                  <a:pt x="1097127" y="2659037"/>
                </a:lnTo>
                <a:close/>
              </a:path>
              <a:path w="2211704" h="3284854">
                <a:moveTo>
                  <a:pt x="1097127" y="2426944"/>
                </a:moveTo>
                <a:lnTo>
                  <a:pt x="347078" y="2426944"/>
                </a:lnTo>
                <a:lnTo>
                  <a:pt x="347078" y="2537650"/>
                </a:lnTo>
                <a:lnTo>
                  <a:pt x="1097127" y="2537650"/>
                </a:lnTo>
                <a:lnTo>
                  <a:pt x="1097127" y="2426944"/>
                </a:lnTo>
                <a:close/>
              </a:path>
              <a:path w="2211704" h="3284854">
                <a:moveTo>
                  <a:pt x="1097127" y="1983994"/>
                </a:moveTo>
                <a:lnTo>
                  <a:pt x="347078" y="1983994"/>
                </a:lnTo>
                <a:lnTo>
                  <a:pt x="347078" y="2094699"/>
                </a:lnTo>
                <a:lnTo>
                  <a:pt x="1097127" y="2094699"/>
                </a:lnTo>
                <a:lnTo>
                  <a:pt x="1097127" y="1983994"/>
                </a:lnTo>
                <a:close/>
              </a:path>
              <a:path w="2211704" h="3284854">
                <a:moveTo>
                  <a:pt x="1097127" y="1751888"/>
                </a:moveTo>
                <a:lnTo>
                  <a:pt x="347078" y="1751888"/>
                </a:lnTo>
                <a:lnTo>
                  <a:pt x="347078" y="1862594"/>
                </a:lnTo>
                <a:lnTo>
                  <a:pt x="1097127" y="1862594"/>
                </a:lnTo>
                <a:lnTo>
                  <a:pt x="1097127" y="1751888"/>
                </a:lnTo>
                <a:close/>
              </a:path>
              <a:path w="2211704" h="3284854">
                <a:moveTo>
                  <a:pt x="1097127" y="1282204"/>
                </a:moveTo>
                <a:lnTo>
                  <a:pt x="347078" y="1282204"/>
                </a:lnTo>
                <a:lnTo>
                  <a:pt x="347078" y="1392910"/>
                </a:lnTo>
                <a:lnTo>
                  <a:pt x="1097127" y="1392910"/>
                </a:lnTo>
                <a:lnTo>
                  <a:pt x="1097127" y="1282204"/>
                </a:lnTo>
                <a:close/>
              </a:path>
              <a:path w="2211704" h="3284854">
                <a:moveTo>
                  <a:pt x="1097127" y="1050112"/>
                </a:moveTo>
                <a:lnTo>
                  <a:pt x="347078" y="1050112"/>
                </a:lnTo>
                <a:lnTo>
                  <a:pt x="347078" y="1160818"/>
                </a:lnTo>
                <a:lnTo>
                  <a:pt x="1097127" y="1160818"/>
                </a:lnTo>
                <a:lnTo>
                  <a:pt x="1097127" y="1050112"/>
                </a:lnTo>
                <a:close/>
              </a:path>
              <a:path w="2211704" h="3284854">
                <a:moveTo>
                  <a:pt x="1963343" y="1002601"/>
                </a:moveTo>
                <a:lnTo>
                  <a:pt x="1907146" y="946416"/>
                </a:lnTo>
                <a:lnTo>
                  <a:pt x="1741347" y="1112189"/>
                </a:lnTo>
                <a:lnTo>
                  <a:pt x="1741347" y="1045794"/>
                </a:lnTo>
                <a:lnTo>
                  <a:pt x="1738223" y="1030351"/>
                </a:lnTo>
                <a:lnTo>
                  <a:pt x="1729701" y="1017714"/>
                </a:lnTo>
                <a:lnTo>
                  <a:pt x="1717065" y="1009192"/>
                </a:lnTo>
                <a:lnTo>
                  <a:pt x="1701609" y="1006068"/>
                </a:lnTo>
                <a:lnTo>
                  <a:pt x="1323136" y="1006068"/>
                </a:lnTo>
                <a:lnTo>
                  <a:pt x="1307680" y="1009192"/>
                </a:lnTo>
                <a:lnTo>
                  <a:pt x="1295057" y="1017714"/>
                </a:lnTo>
                <a:lnTo>
                  <a:pt x="1286535" y="1030351"/>
                </a:lnTo>
                <a:lnTo>
                  <a:pt x="1283398" y="1045794"/>
                </a:lnTo>
                <a:lnTo>
                  <a:pt x="1283398" y="1424305"/>
                </a:lnTo>
                <a:lnTo>
                  <a:pt x="1286535" y="1439748"/>
                </a:lnTo>
                <a:lnTo>
                  <a:pt x="1295057" y="1452384"/>
                </a:lnTo>
                <a:lnTo>
                  <a:pt x="1307680" y="1460906"/>
                </a:lnTo>
                <a:lnTo>
                  <a:pt x="1323136" y="1464030"/>
                </a:lnTo>
                <a:lnTo>
                  <a:pt x="1701609" y="1464030"/>
                </a:lnTo>
                <a:lnTo>
                  <a:pt x="1717065" y="1460906"/>
                </a:lnTo>
                <a:lnTo>
                  <a:pt x="1729701" y="1452384"/>
                </a:lnTo>
                <a:lnTo>
                  <a:pt x="1738223" y="1439748"/>
                </a:lnTo>
                <a:lnTo>
                  <a:pt x="1741347" y="1424305"/>
                </a:lnTo>
                <a:lnTo>
                  <a:pt x="1741347" y="1334427"/>
                </a:lnTo>
                <a:lnTo>
                  <a:pt x="1661871" y="1334427"/>
                </a:lnTo>
                <a:lnTo>
                  <a:pt x="1661871" y="1384554"/>
                </a:lnTo>
                <a:lnTo>
                  <a:pt x="1362875" y="1384554"/>
                </a:lnTo>
                <a:lnTo>
                  <a:pt x="1362875" y="1085557"/>
                </a:lnTo>
                <a:lnTo>
                  <a:pt x="1661871" y="1085557"/>
                </a:lnTo>
                <a:lnTo>
                  <a:pt x="1661871" y="1118387"/>
                </a:lnTo>
                <a:lnTo>
                  <a:pt x="1735137" y="1118387"/>
                </a:lnTo>
                <a:lnTo>
                  <a:pt x="1598637" y="1254874"/>
                </a:lnTo>
                <a:lnTo>
                  <a:pt x="1490764" y="1146987"/>
                </a:lnTo>
                <a:lnTo>
                  <a:pt x="1434553" y="1203185"/>
                </a:lnTo>
                <a:lnTo>
                  <a:pt x="1598637" y="1367294"/>
                </a:lnTo>
                <a:lnTo>
                  <a:pt x="1963343" y="1002601"/>
                </a:lnTo>
                <a:close/>
              </a:path>
              <a:path w="2211704" h="3284854">
                <a:moveTo>
                  <a:pt x="1963356" y="2365781"/>
                </a:moveTo>
                <a:lnTo>
                  <a:pt x="1907146" y="2309596"/>
                </a:lnTo>
                <a:lnTo>
                  <a:pt x="1741360" y="2475369"/>
                </a:lnTo>
                <a:lnTo>
                  <a:pt x="1741360" y="2408999"/>
                </a:lnTo>
                <a:lnTo>
                  <a:pt x="1738223" y="2393531"/>
                </a:lnTo>
                <a:lnTo>
                  <a:pt x="1729701" y="2380894"/>
                </a:lnTo>
                <a:lnTo>
                  <a:pt x="1717065" y="2372372"/>
                </a:lnTo>
                <a:lnTo>
                  <a:pt x="1701609" y="2369248"/>
                </a:lnTo>
                <a:lnTo>
                  <a:pt x="1323136" y="2369248"/>
                </a:lnTo>
                <a:lnTo>
                  <a:pt x="1307680" y="2372372"/>
                </a:lnTo>
                <a:lnTo>
                  <a:pt x="1295044" y="2380894"/>
                </a:lnTo>
                <a:lnTo>
                  <a:pt x="1286522" y="2393531"/>
                </a:lnTo>
                <a:lnTo>
                  <a:pt x="1283398" y="2408999"/>
                </a:lnTo>
                <a:lnTo>
                  <a:pt x="1283398" y="2787472"/>
                </a:lnTo>
                <a:lnTo>
                  <a:pt x="1286522" y="2802915"/>
                </a:lnTo>
                <a:lnTo>
                  <a:pt x="1295044" y="2815552"/>
                </a:lnTo>
                <a:lnTo>
                  <a:pt x="1307680" y="2824073"/>
                </a:lnTo>
                <a:lnTo>
                  <a:pt x="1323136" y="2827210"/>
                </a:lnTo>
                <a:lnTo>
                  <a:pt x="1701609" y="2827210"/>
                </a:lnTo>
                <a:lnTo>
                  <a:pt x="1717065" y="2824073"/>
                </a:lnTo>
                <a:lnTo>
                  <a:pt x="1729701" y="2815552"/>
                </a:lnTo>
                <a:lnTo>
                  <a:pt x="1738223" y="2802915"/>
                </a:lnTo>
                <a:lnTo>
                  <a:pt x="1741360" y="2787472"/>
                </a:lnTo>
                <a:lnTo>
                  <a:pt x="1741360" y="2697594"/>
                </a:lnTo>
                <a:lnTo>
                  <a:pt x="1661871" y="2697594"/>
                </a:lnTo>
                <a:lnTo>
                  <a:pt x="1661871" y="2747734"/>
                </a:lnTo>
                <a:lnTo>
                  <a:pt x="1362887" y="2747734"/>
                </a:lnTo>
                <a:lnTo>
                  <a:pt x="1362887" y="2448725"/>
                </a:lnTo>
                <a:lnTo>
                  <a:pt x="1661871" y="2448725"/>
                </a:lnTo>
                <a:lnTo>
                  <a:pt x="1661871" y="2481567"/>
                </a:lnTo>
                <a:lnTo>
                  <a:pt x="1735162" y="2481567"/>
                </a:lnTo>
                <a:lnTo>
                  <a:pt x="1598650" y="2618067"/>
                </a:lnTo>
                <a:lnTo>
                  <a:pt x="1490764" y="2510167"/>
                </a:lnTo>
                <a:lnTo>
                  <a:pt x="1434566" y="2566378"/>
                </a:lnTo>
                <a:lnTo>
                  <a:pt x="1598650" y="2730474"/>
                </a:lnTo>
                <a:lnTo>
                  <a:pt x="1963356" y="2365781"/>
                </a:lnTo>
                <a:close/>
              </a:path>
              <a:path w="2211704" h="3284854">
                <a:moveTo>
                  <a:pt x="1963356" y="1684197"/>
                </a:moveTo>
                <a:lnTo>
                  <a:pt x="1907159" y="1628000"/>
                </a:lnTo>
                <a:lnTo>
                  <a:pt x="1741360" y="1793773"/>
                </a:lnTo>
                <a:lnTo>
                  <a:pt x="1741360" y="1727390"/>
                </a:lnTo>
                <a:lnTo>
                  <a:pt x="1738223" y="1711947"/>
                </a:lnTo>
                <a:lnTo>
                  <a:pt x="1729701" y="1699310"/>
                </a:lnTo>
                <a:lnTo>
                  <a:pt x="1717078" y="1690789"/>
                </a:lnTo>
                <a:lnTo>
                  <a:pt x="1701622" y="1687652"/>
                </a:lnTo>
                <a:lnTo>
                  <a:pt x="1323149" y="1687652"/>
                </a:lnTo>
                <a:lnTo>
                  <a:pt x="1307680" y="1690789"/>
                </a:lnTo>
                <a:lnTo>
                  <a:pt x="1295044" y="1699310"/>
                </a:lnTo>
                <a:lnTo>
                  <a:pt x="1286522" y="1711947"/>
                </a:lnTo>
                <a:lnTo>
                  <a:pt x="1283398" y="1727390"/>
                </a:lnTo>
                <a:lnTo>
                  <a:pt x="1283398" y="2105863"/>
                </a:lnTo>
                <a:lnTo>
                  <a:pt x="1286522" y="2121331"/>
                </a:lnTo>
                <a:lnTo>
                  <a:pt x="1295044" y="2133955"/>
                </a:lnTo>
                <a:lnTo>
                  <a:pt x="1307680" y="2142477"/>
                </a:lnTo>
                <a:lnTo>
                  <a:pt x="1323149" y="2145601"/>
                </a:lnTo>
                <a:lnTo>
                  <a:pt x="1701622" y="2145601"/>
                </a:lnTo>
                <a:lnTo>
                  <a:pt x="1717078" y="2142477"/>
                </a:lnTo>
                <a:lnTo>
                  <a:pt x="1729701" y="2133955"/>
                </a:lnTo>
                <a:lnTo>
                  <a:pt x="1738223" y="2121331"/>
                </a:lnTo>
                <a:lnTo>
                  <a:pt x="1741360" y="2105863"/>
                </a:lnTo>
                <a:lnTo>
                  <a:pt x="1741360" y="2015998"/>
                </a:lnTo>
                <a:lnTo>
                  <a:pt x="1661883" y="2015998"/>
                </a:lnTo>
                <a:lnTo>
                  <a:pt x="1661883" y="2066124"/>
                </a:lnTo>
                <a:lnTo>
                  <a:pt x="1362887" y="2066124"/>
                </a:lnTo>
                <a:lnTo>
                  <a:pt x="1362887" y="1767141"/>
                </a:lnTo>
                <a:lnTo>
                  <a:pt x="1661883" y="1767141"/>
                </a:lnTo>
                <a:lnTo>
                  <a:pt x="1661883" y="1799971"/>
                </a:lnTo>
                <a:lnTo>
                  <a:pt x="1735162" y="1799971"/>
                </a:lnTo>
                <a:lnTo>
                  <a:pt x="1598650" y="1936470"/>
                </a:lnTo>
                <a:lnTo>
                  <a:pt x="1490764" y="1828571"/>
                </a:lnTo>
                <a:lnTo>
                  <a:pt x="1434566" y="1884781"/>
                </a:lnTo>
                <a:lnTo>
                  <a:pt x="1598650" y="2048852"/>
                </a:lnTo>
                <a:lnTo>
                  <a:pt x="1963356" y="1684197"/>
                </a:lnTo>
                <a:close/>
              </a:path>
              <a:path w="2211704" h="3284854">
                <a:moveTo>
                  <a:pt x="2211667" y="372935"/>
                </a:moveTo>
                <a:lnTo>
                  <a:pt x="2207310" y="351383"/>
                </a:lnTo>
                <a:lnTo>
                  <a:pt x="2195449" y="333794"/>
                </a:lnTo>
                <a:lnTo>
                  <a:pt x="2177859" y="321932"/>
                </a:lnTo>
                <a:lnTo>
                  <a:pt x="2156320" y="317588"/>
                </a:lnTo>
                <a:lnTo>
                  <a:pt x="2100973" y="317588"/>
                </a:lnTo>
                <a:lnTo>
                  <a:pt x="2100973" y="428294"/>
                </a:lnTo>
                <a:lnTo>
                  <a:pt x="2100973" y="3173539"/>
                </a:lnTo>
                <a:lnTo>
                  <a:pt x="110705" y="3173539"/>
                </a:lnTo>
                <a:lnTo>
                  <a:pt x="110705" y="428294"/>
                </a:lnTo>
                <a:lnTo>
                  <a:pt x="879716" y="428294"/>
                </a:lnTo>
                <a:lnTo>
                  <a:pt x="879716" y="690537"/>
                </a:lnTo>
                <a:lnTo>
                  <a:pt x="884059" y="712089"/>
                </a:lnTo>
                <a:lnTo>
                  <a:pt x="895921" y="729691"/>
                </a:lnTo>
                <a:lnTo>
                  <a:pt x="913511" y="741553"/>
                </a:lnTo>
                <a:lnTo>
                  <a:pt x="935062" y="745896"/>
                </a:lnTo>
                <a:lnTo>
                  <a:pt x="1276781" y="745896"/>
                </a:lnTo>
                <a:lnTo>
                  <a:pt x="1298321" y="741553"/>
                </a:lnTo>
                <a:lnTo>
                  <a:pt x="1315923" y="729691"/>
                </a:lnTo>
                <a:lnTo>
                  <a:pt x="1327785" y="712089"/>
                </a:lnTo>
                <a:lnTo>
                  <a:pt x="1332141" y="690537"/>
                </a:lnTo>
                <a:lnTo>
                  <a:pt x="1332141" y="635190"/>
                </a:lnTo>
                <a:lnTo>
                  <a:pt x="1332141" y="428294"/>
                </a:lnTo>
                <a:lnTo>
                  <a:pt x="2100973" y="428294"/>
                </a:lnTo>
                <a:lnTo>
                  <a:pt x="2100973" y="317588"/>
                </a:lnTo>
                <a:lnTo>
                  <a:pt x="1332141" y="317588"/>
                </a:lnTo>
                <a:lnTo>
                  <a:pt x="1332141" y="110705"/>
                </a:lnTo>
                <a:lnTo>
                  <a:pt x="1332141" y="55346"/>
                </a:lnTo>
                <a:lnTo>
                  <a:pt x="1327785" y="33807"/>
                </a:lnTo>
                <a:lnTo>
                  <a:pt x="1315923" y="16217"/>
                </a:lnTo>
                <a:lnTo>
                  <a:pt x="1298321" y="4356"/>
                </a:lnTo>
                <a:lnTo>
                  <a:pt x="1276781" y="0"/>
                </a:lnTo>
                <a:lnTo>
                  <a:pt x="1221447" y="0"/>
                </a:lnTo>
                <a:lnTo>
                  <a:pt x="1221447" y="110705"/>
                </a:lnTo>
                <a:lnTo>
                  <a:pt x="1221447" y="635190"/>
                </a:lnTo>
                <a:lnTo>
                  <a:pt x="990434" y="635190"/>
                </a:lnTo>
                <a:lnTo>
                  <a:pt x="990434" y="110705"/>
                </a:lnTo>
                <a:lnTo>
                  <a:pt x="1221447" y="110705"/>
                </a:lnTo>
                <a:lnTo>
                  <a:pt x="1221447" y="0"/>
                </a:lnTo>
                <a:lnTo>
                  <a:pt x="935062" y="0"/>
                </a:lnTo>
                <a:lnTo>
                  <a:pt x="913511" y="4356"/>
                </a:lnTo>
                <a:lnTo>
                  <a:pt x="895921" y="16217"/>
                </a:lnTo>
                <a:lnTo>
                  <a:pt x="884059" y="33807"/>
                </a:lnTo>
                <a:lnTo>
                  <a:pt x="879716" y="55346"/>
                </a:lnTo>
                <a:lnTo>
                  <a:pt x="879716" y="317588"/>
                </a:lnTo>
                <a:lnTo>
                  <a:pt x="55346" y="317588"/>
                </a:lnTo>
                <a:lnTo>
                  <a:pt x="33794" y="321932"/>
                </a:lnTo>
                <a:lnTo>
                  <a:pt x="16205" y="333794"/>
                </a:lnTo>
                <a:lnTo>
                  <a:pt x="4343" y="351383"/>
                </a:lnTo>
                <a:lnTo>
                  <a:pt x="0" y="372935"/>
                </a:lnTo>
                <a:lnTo>
                  <a:pt x="0" y="3228898"/>
                </a:lnTo>
                <a:lnTo>
                  <a:pt x="4343" y="3250438"/>
                </a:lnTo>
                <a:lnTo>
                  <a:pt x="16205" y="3268027"/>
                </a:lnTo>
                <a:lnTo>
                  <a:pt x="33794" y="3279889"/>
                </a:lnTo>
                <a:lnTo>
                  <a:pt x="55346" y="3284245"/>
                </a:lnTo>
                <a:lnTo>
                  <a:pt x="2156320" y="3284245"/>
                </a:lnTo>
                <a:lnTo>
                  <a:pt x="2177859" y="3279889"/>
                </a:lnTo>
                <a:lnTo>
                  <a:pt x="2195449" y="3268027"/>
                </a:lnTo>
                <a:lnTo>
                  <a:pt x="2207310" y="3250438"/>
                </a:lnTo>
                <a:lnTo>
                  <a:pt x="2211667" y="3228898"/>
                </a:lnTo>
                <a:lnTo>
                  <a:pt x="2211667" y="372935"/>
                </a:lnTo>
                <a:close/>
              </a:path>
            </a:pathLst>
          </a:custGeom>
          <a:solidFill>
            <a:srgbClr val="4785A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xmlns="" id="{598EEAF5-A037-3042-A6E3-3BAF99C3EF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89" y="-23404"/>
            <a:ext cx="9209314" cy="688140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4801" y="1757983"/>
            <a:ext cx="8534399" cy="7566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 rtl="1">
              <a:lnSpc>
                <a:spcPts val="5750"/>
              </a:lnSpc>
              <a:spcBef>
                <a:spcPts val="100"/>
              </a:spcBef>
            </a:pPr>
            <a:r>
              <a:rPr lang="ar-SA" sz="5000" dirty="0" smtClean="0">
                <a:latin typeface="Adelle Sans ARA" pitchFamily="50" charset="-78"/>
                <a:cs typeface="Adelle Sans ARA" pitchFamily="50" charset="-78"/>
              </a:rPr>
              <a:t>نشاط: تصميم بيئة التعليم المتسارع</a:t>
            </a:r>
            <a:endParaRPr lang="en-US" sz="5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46321" y="511049"/>
            <a:ext cx="3688079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dirty="0" smtClean="0">
                <a:latin typeface="Adelle Sans ARA" pitchFamily="50" charset="-78"/>
                <a:cs typeface="Adelle Sans ARA" pitchFamily="50" charset="-78"/>
              </a:rPr>
              <a:t>تعليمات النشاط</a:t>
            </a:r>
            <a:endParaRPr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6499" y="2167494"/>
            <a:ext cx="7564755" cy="3159839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35915" indent="-323850" algn="r" rt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AutoNum type="arabicPeriod"/>
              <a:tabLst>
                <a:tab pos="336550" algn="l"/>
              </a:tabLst>
            </a:pPr>
            <a:r>
              <a:rPr lang="ar-SA" sz="22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اقرأوا الصفحات 30</a:t>
            </a:r>
            <a:r>
              <a:rPr lang="ar-SA" sz="2200" dirty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–</a:t>
            </a:r>
            <a:r>
              <a:rPr lang="ar-SA" sz="22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35 في دليل مبادئ التعليم المتسارع.</a:t>
            </a:r>
          </a:p>
          <a:p>
            <a:pPr marL="335915" indent="-323850" algn="r" rt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AutoNum type="arabicPeriod"/>
              <a:tabLst>
                <a:tab pos="336550" algn="l"/>
              </a:tabLst>
            </a:pPr>
            <a:r>
              <a:rPr lang="ar-SA" sz="22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تعاونوا للعمل مع مجموعاتكم القطرية لبناء تعليم متسارع مناسبة لبلدكم.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 marL="659765" lvl="1" indent="-323850" algn="r" rtl="1">
              <a:lnSpc>
                <a:spcPct val="100000"/>
              </a:lnSpc>
              <a:spcBef>
                <a:spcPts val="600"/>
              </a:spcBef>
              <a:buAutoNum type="alphaLcPeriod"/>
              <a:tabLst>
                <a:tab pos="660400" algn="l"/>
              </a:tabLst>
            </a:pPr>
            <a:r>
              <a:rPr lang="ar-SA" sz="22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كيف ستظهرونها </a:t>
            </a:r>
            <a:r>
              <a:rPr lang="ar-SA" sz="2200" b="1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مجهزة لغاية التعلم</a:t>
            </a:r>
            <a:r>
              <a:rPr lang="ar-SA" sz="22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؟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 marL="659765" lvl="1" indent="-323850" algn="r" rtl="1">
              <a:lnSpc>
                <a:spcPct val="100000"/>
              </a:lnSpc>
              <a:spcBef>
                <a:spcPts val="600"/>
              </a:spcBef>
              <a:buAutoNum type="alphaLcPeriod"/>
              <a:tabLst>
                <a:tab pos="660400" algn="l"/>
              </a:tabLst>
            </a:pPr>
            <a:r>
              <a:rPr lang="ar-SA" sz="22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كيف ستظهرونها </a:t>
            </a:r>
            <a:r>
              <a:rPr lang="ar-SA" sz="2200" b="1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شاملة للجميع</a:t>
            </a:r>
            <a:r>
              <a:rPr lang="ar-SA" sz="22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؟</a:t>
            </a:r>
          </a:p>
          <a:p>
            <a:pPr marL="659765" lvl="1" indent="-323850" algn="r" rtl="1">
              <a:lnSpc>
                <a:spcPct val="100000"/>
              </a:lnSpc>
              <a:spcBef>
                <a:spcPts val="600"/>
              </a:spcBef>
              <a:buAutoNum type="alphaLcPeriod"/>
              <a:tabLst>
                <a:tab pos="660400" algn="l"/>
              </a:tabLst>
            </a:pPr>
            <a:r>
              <a:rPr lang="ar-SA" sz="22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كيف تتبعون نهج </a:t>
            </a:r>
            <a:r>
              <a:rPr lang="ar-SA" sz="2200" b="1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«لا ضرر ولا ضِرار»</a:t>
            </a:r>
            <a:r>
              <a:rPr lang="ar-SA" sz="22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؟</a:t>
            </a:r>
          </a:p>
          <a:p>
            <a:pPr marL="659765" lvl="1" indent="-323850" algn="r" rtl="1">
              <a:lnSpc>
                <a:spcPct val="100000"/>
              </a:lnSpc>
              <a:spcBef>
                <a:spcPts val="600"/>
              </a:spcBef>
              <a:buAutoNum type="alphaLcPeriod"/>
              <a:tabLst>
                <a:tab pos="660400" algn="l"/>
              </a:tabLst>
            </a:pPr>
            <a:r>
              <a:rPr lang="ar-SA" sz="22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كيف تعرفون أن المتعلمين سيكونون </a:t>
            </a:r>
            <a:r>
              <a:rPr lang="ar-SA" sz="2200" b="1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بأمان</a:t>
            </a:r>
            <a:r>
              <a:rPr lang="ar-SA" sz="2200" spc="-2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 هنا؟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  <a:p>
            <a:pPr marL="348615" indent="-300990" algn="r" rt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AutoNum type="arabicPeriod"/>
              <a:tabLst>
                <a:tab pos="349250" algn="l"/>
              </a:tabLst>
            </a:pPr>
            <a:r>
              <a:rPr lang="ar-SA" sz="22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أبدعوا واحظوا ببعض المرح</a:t>
            </a:r>
            <a:r>
              <a:rPr sz="22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!</a:t>
            </a:r>
            <a:endParaRPr sz="22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46040" y="2150048"/>
            <a:ext cx="19405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3200" b="1" spc="-5" dirty="0" smtClean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المبدأ 4</a:t>
            </a:r>
            <a:endParaRPr sz="32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248410" y="2803843"/>
            <a:ext cx="58381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ar-SA" sz="2000" spc="-35" dirty="0">
                <a:solidFill>
                  <a:srgbClr val="FFFFFF"/>
                </a:solidFill>
                <a:latin typeface="Adelle Sans ARA" pitchFamily="50" charset="-78"/>
                <a:cs typeface="Adelle Sans ARA" pitchFamily="50" charset="-78"/>
              </a:rPr>
              <a:t>تعيين المعلمين والإشراف عليهم ومكافأتهم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2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3932999"/>
              <a:ext cx="9144000" cy="2925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752600" y="1756567"/>
            <a:ext cx="6906895" cy="145014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500"/>
              </a:spcBef>
            </a:pPr>
            <a:r>
              <a:rPr lang="ar-SA"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بالعمل مع مجموعتك</a:t>
            </a:r>
            <a:r>
              <a:rPr sz="2000" spc="-10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: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marR="5080" indent="-228600" algn="r" rtl="1">
              <a:lnSpc>
                <a:spcPct val="116700"/>
              </a:lnSpc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ناقش ووضح بالصور صفات وسِمات معلمي التعليم المتسارع.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400"/>
              </a:spcBef>
              <a:buChar char="•"/>
              <a:tabLst>
                <a:tab pos="241300" algn="l"/>
              </a:tabLst>
            </a:pPr>
            <a:r>
              <a:rPr lang="ar-SA" sz="2000" spc="-1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علِّق عملك الفني على الحائط</a:t>
            </a:r>
            <a:r>
              <a:rPr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  <a:p>
            <a:pPr marL="241300" indent="-228600" algn="r" rtl="1">
              <a:lnSpc>
                <a:spcPct val="100000"/>
              </a:lnSpc>
              <a:spcBef>
                <a:spcPts val="400"/>
              </a:spcBef>
              <a:buChar char="•"/>
              <a:tabLst>
                <a:tab pos="241300" algn="l"/>
              </a:tabLst>
            </a:pPr>
            <a:r>
              <a:rPr lang="ar-SA"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جولة المعرض</a:t>
            </a:r>
            <a:r>
              <a:rPr sz="2000" spc="-5" dirty="0" smtClean="0">
                <a:solidFill>
                  <a:srgbClr val="939598"/>
                </a:solidFill>
                <a:latin typeface="Adelle Sans ARA" pitchFamily="50" charset="-78"/>
                <a:cs typeface="Adelle Sans ARA" pitchFamily="50" charset="-78"/>
              </a:rPr>
              <a:t>.</a:t>
            </a:r>
            <a:endParaRPr sz="200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492500" y="511049"/>
            <a:ext cx="51943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solidFill>
                  <a:srgbClr val="4885AA"/>
                </a:solidFill>
                <a:latin typeface="Adelle Sans ARA" pitchFamily="50" charset="-78"/>
                <a:cs typeface="Adelle Sans ARA" pitchFamily="50" charset="-78"/>
              </a:rPr>
              <a:t>المعلم المثالي في التعليم المتسارع</a:t>
            </a:r>
            <a:endParaRPr spc="-60" dirty="0">
              <a:solidFill>
                <a:srgbClr val="4885AA"/>
              </a:solidFill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487996" y="6494805"/>
            <a:ext cx="1656080" cy="363220"/>
          </a:xfrm>
          <a:custGeom>
            <a:avLst/>
            <a:gdLst/>
            <a:ahLst/>
            <a:cxnLst/>
            <a:rect l="l" t="t" r="r" b="b"/>
            <a:pathLst>
              <a:path w="1656079" h="363220">
                <a:moveTo>
                  <a:pt x="1656003" y="0"/>
                </a:moveTo>
                <a:lnTo>
                  <a:pt x="0" y="0"/>
                </a:lnTo>
                <a:lnTo>
                  <a:pt x="0" y="363194"/>
                </a:lnTo>
                <a:lnTo>
                  <a:pt x="1656003" y="363194"/>
                </a:lnTo>
                <a:lnTo>
                  <a:pt x="1656003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677485" y="6557904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Photos: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219825" y="511049"/>
            <a:ext cx="223837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جولة المعرض</a:t>
            </a:r>
            <a:endParaRPr spc="-10" dirty="0">
              <a:latin typeface="Adelle Sans ARA" pitchFamily="50" charset="-78"/>
              <a:cs typeface="Adelle Sans ARA" pitchFamily="50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B8C3D81-A344-1E4F-BBEC-4642C1525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658" y="1981200"/>
            <a:ext cx="7118684" cy="4508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0" y="2150048"/>
            <a:ext cx="66421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rtl="1">
              <a:lnSpc>
                <a:spcPct val="100000"/>
              </a:lnSpc>
              <a:spcBef>
                <a:spcPts val="100"/>
              </a:spcBef>
            </a:pPr>
            <a:r>
              <a:rPr lang="ar-SA" spc="-5" dirty="0" smtClean="0">
                <a:latin typeface="Adelle Sans ARA" pitchFamily="50" charset="-78"/>
                <a:cs typeface="Adelle Sans ARA" pitchFamily="50" charset="-78"/>
              </a:rPr>
              <a:t>توظيف المعلمين </a:t>
            </a:r>
            <a:r>
              <a:rPr lang="ar-SA" spc="-5" dirty="0">
                <a:latin typeface="Adelle Sans ARA" pitchFamily="50" charset="-78"/>
                <a:cs typeface="Adelle Sans ARA" pitchFamily="50" charset="-78"/>
              </a:rPr>
              <a:t>والإشراف عليهم ومكافأتهم</a:t>
            </a:r>
            <a:endParaRPr spc="-50" dirty="0">
              <a:latin typeface="Adelle Sans ARA" pitchFamily="50" charset="-78"/>
              <a:cs typeface="Adelle Sans ARA" pitchFamily="50" charset="-7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Words>787</Words>
  <Application>Microsoft Office PowerPoint</Application>
  <PresentationFormat>On-screen Show (4:3)</PresentationFormat>
  <Paragraphs>130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حلقة عمل التعليم المتسارع</vt:lpstr>
      <vt:lpstr>مرحبًا بعودتكم!</vt:lpstr>
      <vt:lpstr>PowerPoint Presentation</vt:lpstr>
      <vt:lpstr>نشاط: تصميم بيئة التعليم المتسارع</vt:lpstr>
      <vt:lpstr>تعليمات النشاط</vt:lpstr>
      <vt:lpstr>PowerPoint Presentation</vt:lpstr>
      <vt:lpstr>المعلم المثالي في التعليم المتسارع</vt:lpstr>
      <vt:lpstr>جولة المعرض</vt:lpstr>
      <vt:lpstr>توظيف المعلمين والإشراف عليهم ومكافأتهم</vt:lpstr>
      <vt:lpstr>التوظيف</vt:lpstr>
      <vt:lpstr>الإشراف</vt:lpstr>
      <vt:lpstr>المكافآت</vt:lpstr>
      <vt:lpstr>المكافآت</vt:lpstr>
      <vt:lpstr>PowerPoint Presentation</vt:lpstr>
      <vt:lpstr>نظرة عامة على الدورة</vt:lpstr>
      <vt:lpstr>PowerPoint Presentation</vt:lpstr>
      <vt:lpstr>المبدأ 5</vt:lpstr>
      <vt:lpstr>المبدأ 5</vt:lpstr>
      <vt:lpstr>المبدأ 5</vt:lpstr>
      <vt:lpstr>كيف يختلف التطوير المهني في التعليم المتسارع عن التطوير المهني للمعلمين في المدارس الرسمية؟</vt:lpstr>
      <vt:lpstr>المبادئ التوجيهية للتطوير المهني المستمر وأمثلة عليه</vt:lpstr>
      <vt:lpstr>أفضل الممارسات الدولية في التطوير المهني للمعلمين</vt:lpstr>
      <vt:lpstr>نماذج التطوير المهني</vt:lpstr>
      <vt:lpstr>خاص بالمعلمين في برامج التعليم المتسارع</vt:lpstr>
      <vt:lpstr>خاص بالمعلمين في برامج التعليم المتسارع</vt:lpstr>
      <vt:lpstr>PowerPoint Presentation</vt:lpstr>
      <vt:lpstr>المبدأ 6: تماشي الأهداف والرصد والتمويل مع بعضها البعض.</vt:lpstr>
      <vt:lpstr>مجموعة أدوات الرصد والتقييم</vt:lpstr>
      <vt:lpstr>نظرية التغيير لبرنامج التعليم المتسارع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Accelerated Education  Workshop</dc:title>
  <dc:creator>Ahmed</dc:creator>
  <cp:lastModifiedBy>Ahmed</cp:lastModifiedBy>
  <cp:revision>35</cp:revision>
  <dcterms:created xsi:type="dcterms:W3CDTF">2021-01-23T18:49:45Z</dcterms:created>
  <dcterms:modified xsi:type="dcterms:W3CDTF">2021-03-10T12:55:17Z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2021-01-23T00:00:00Z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2021-01-23T00:00:00Z</vt:filetime>
  </property>
</Properties>
</file>